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0"/>
  </p:notesMasterIdLst>
  <p:handoutMasterIdLst>
    <p:handoutMasterId r:id="rId11"/>
  </p:handoutMasterIdLst>
  <p:sldIdLst>
    <p:sldId id="318" r:id="rId2"/>
    <p:sldId id="342" r:id="rId3"/>
    <p:sldId id="341" r:id="rId4"/>
    <p:sldId id="326" r:id="rId5"/>
    <p:sldId id="337" r:id="rId6"/>
    <p:sldId id="328" r:id="rId7"/>
    <p:sldId id="340" r:id="rId8"/>
    <p:sldId id="339" r:id="rId9"/>
  </p:sldIdLst>
  <p:sldSz cx="12192000" cy="6858000"/>
  <p:notesSz cx="9929813" cy="67976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7ABA"/>
    <a:srgbClr val="1F4E79"/>
    <a:srgbClr val="8A0001"/>
    <a:srgbClr val="D3757C"/>
    <a:srgbClr val="FADCDC"/>
    <a:srgbClr val="AE0003"/>
    <a:srgbClr val="2E54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7" autoAdjust="0"/>
  </p:normalViewPr>
  <p:slideViewPr>
    <p:cSldViewPr snapToGrid="0" snapToObjects="1">
      <p:cViewPr varScale="1">
        <p:scale>
          <a:sx n="110" d="100"/>
          <a:sy n="110" d="100"/>
        </p:scale>
        <p:origin x="516" y="96"/>
      </p:cViewPr>
      <p:guideLst/>
    </p:cSldViewPr>
  </p:slideViewPr>
  <p:notesTextViewPr>
    <p:cViewPr>
      <p:scale>
        <a:sx n="1" d="1"/>
        <a:sy n="1" d="1"/>
      </p:scale>
      <p:origin x="0" y="0"/>
    </p:cViewPr>
  </p:notesTextViewPr>
  <p:sorterViewPr>
    <p:cViewPr>
      <p:scale>
        <a:sx n="100" d="100"/>
        <a:sy n="100" d="100"/>
      </p:scale>
      <p:origin x="0" y="-347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1"/>
            <a:ext cx="4302919" cy="341064"/>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sz="quarter" idx="1"/>
          </p:nvPr>
        </p:nvSpPr>
        <p:spPr>
          <a:xfrm>
            <a:off x="5624596" y="1"/>
            <a:ext cx="4302919" cy="341064"/>
          </a:xfrm>
          <a:prstGeom prst="rect">
            <a:avLst/>
          </a:prstGeom>
        </p:spPr>
        <p:txBody>
          <a:bodyPr vert="horz" lIns="91440" tIns="45720" rIns="91440" bIns="45720" rtlCol="0"/>
          <a:lstStyle>
            <a:lvl1pPr algn="r">
              <a:defRPr sz="1200"/>
            </a:lvl1pPr>
          </a:lstStyle>
          <a:p>
            <a:fld id="{69794478-0358-49DB-A022-D9720AEA750F}" type="datetimeFigureOut">
              <a:rPr lang="zh-TW" altLang="en-US" smtClean="0"/>
              <a:t>2020/12/7</a:t>
            </a:fld>
            <a:endParaRPr lang="zh-TW" altLang="en-US"/>
          </a:p>
        </p:txBody>
      </p:sp>
      <p:sp>
        <p:nvSpPr>
          <p:cNvPr id="4" name="頁尾版面配置區 3"/>
          <p:cNvSpPr>
            <a:spLocks noGrp="1"/>
          </p:cNvSpPr>
          <p:nvPr>
            <p:ph type="ftr" sz="quarter" idx="2"/>
          </p:nvPr>
        </p:nvSpPr>
        <p:spPr>
          <a:xfrm>
            <a:off x="0" y="6456612"/>
            <a:ext cx="4302919" cy="341063"/>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p:cNvSpPr>
            <a:spLocks noGrp="1"/>
          </p:cNvSpPr>
          <p:nvPr>
            <p:ph type="sldNum" sz="quarter" idx="3"/>
          </p:nvPr>
        </p:nvSpPr>
        <p:spPr>
          <a:xfrm>
            <a:off x="5624596" y="6456612"/>
            <a:ext cx="4302919" cy="341063"/>
          </a:xfrm>
          <a:prstGeom prst="rect">
            <a:avLst/>
          </a:prstGeom>
        </p:spPr>
        <p:txBody>
          <a:bodyPr vert="horz" lIns="91440" tIns="45720" rIns="91440" bIns="45720" rtlCol="0" anchor="b"/>
          <a:lstStyle>
            <a:lvl1pPr algn="r">
              <a:defRPr sz="1200"/>
            </a:lvl1pPr>
          </a:lstStyle>
          <a:p>
            <a:fld id="{0D9C8067-848D-4A6C-879A-8741820ECF19}" type="slidenum">
              <a:rPr lang="zh-TW" altLang="en-US" smtClean="0"/>
              <a:t>‹#›</a:t>
            </a:fld>
            <a:endParaRPr lang="zh-TW" altLang="en-US"/>
          </a:p>
        </p:txBody>
      </p:sp>
    </p:spTree>
    <p:extLst>
      <p:ext uri="{BB962C8B-B14F-4D97-AF65-F5344CB8AC3E}">
        <p14:creationId xmlns:p14="http://schemas.microsoft.com/office/powerpoint/2010/main" val="414447061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302919" cy="34106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624596" y="1"/>
            <a:ext cx="4302919" cy="341064"/>
          </a:xfrm>
          <a:prstGeom prst="rect">
            <a:avLst/>
          </a:prstGeom>
        </p:spPr>
        <p:txBody>
          <a:bodyPr vert="horz" lIns="91440" tIns="45720" rIns="91440" bIns="45720" rtlCol="0"/>
          <a:lstStyle>
            <a:lvl1pPr algn="r">
              <a:defRPr sz="1200"/>
            </a:lvl1pPr>
          </a:lstStyle>
          <a:p>
            <a:fld id="{A7EF565A-ED91-614C-9488-5A36ACA24F05}" type="datetimeFigureOut">
              <a:rPr lang="en-US" smtClean="0"/>
              <a:t>12/7/2020</a:t>
            </a:fld>
            <a:endParaRPr lang="en-US"/>
          </a:p>
        </p:txBody>
      </p:sp>
      <p:sp>
        <p:nvSpPr>
          <p:cNvPr id="4" name="Slide Image Placeholder 3"/>
          <p:cNvSpPr>
            <a:spLocks noGrp="1" noRot="1" noChangeAspect="1"/>
          </p:cNvSpPr>
          <p:nvPr>
            <p:ph type="sldImg" idx="2"/>
          </p:nvPr>
        </p:nvSpPr>
        <p:spPr>
          <a:xfrm>
            <a:off x="2925763" y="849313"/>
            <a:ext cx="4078287" cy="229393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92982" y="3271381"/>
            <a:ext cx="7943850" cy="2676585"/>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456612"/>
            <a:ext cx="4302919" cy="34106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624596" y="6456612"/>
            <a:ext cx="4302919" cy="341063"/>
          </a:xfrm>
          <a:prstGeom prst="rect">
            <a:avLst/>
          </a:prstGeom>
        </p:spPr>
        <p:txBody>
          <a:bodyPr vert="horz" lIns="91440" tIns="45720" rIns="91440" bIns="45720" rtlCol="0" anchor="b"/>
          <a:lstStyle>
            <a:lvl1pPr algn="r">
              <a:defRPr sz="1200"/>
            </a:lvl1pPr>
          </a:lstStyle>
          <a:p>
            <a:fld id="{19E86CBC-ED87-4B45-AD59-949EFEA1A6BB}" type="slidenum">
              <a:rPr lang="en-US" smtClean="0"/>
              <a:t>‹#›</a:t>
            </a:fld>
            <a:endParaRPr lang="en-US"/>
          </a:p>
        </p:txBody>
      </p:sp>
    </p:spTree>
    <p:extLst>
      <p:ext uri="{BB962C8B-B14F-4D97-AF65-F5344CB8AC3E}">
        <p14:creationId xmlns:p14="http://schemas.microsoft.com/office/powerpoint/2010/main" val="3471736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19E86CBC-ED87-4B45-AD59-949EFEA1A6BB}" type="slidenum">
              <a:rPr lang="en-US" smtClean="0"/>
              <a:t>1</a:t>
            </a:fld>
            <a:endParaRPr lang="en-US"/>
          </a:p>
        </p:txBody>
      </p:sp>
    </p:spTree>
    <p:extLst>
      <p:ext uri="{BB962C8B-B14F-4D97-AF65-F5344CB8AC3E}">
        <p14:creationId xmlns:p14="http://schemas.microsoft.com/office/powerpoint/2010/main" val="37552759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E86CBC-ED87-4B45-AD59-949EFEA1A6BB}" type="slidenum">
              <a:rPr lang="en-US" smtClean="0"/>
              <a:t>6</a:t>
            </a:fld>
            <a:endParaRPr lang="en-US"/>
          </a:p>
        </p:txBody>
      </p:sp>
    </p:spTree>
    <p:extLst>
      <p:ext uri="{BB962C8B-B14F-4D97-AF65-F5344CB8AC3E}">
        <p14:creationId xmlns:p14="http://schemas.microsoft.com/office/powerpoint/2010/main" val="1048177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E86CBC-ED87-4B45-AD59-949EFEA1A6BB}" type="slidenum">
              <a:rPr lang="en-US" smtClean="0"/>
              <a:t>8</a:t>
            </a:fld>
            <a:endParaRPr lang="en-US"/>
          </a:p>
        </p:txBody>
      </p:sp>
    </p:spTree>
    <p:extLst>
      <p:ext uri="{BB962C8B-B14F-4D97-AF65-F5344CB8AC3E}">
        <p14:creationId xmlns:p14="http://schemas.microsoft.com/office/powerpoint/2010/main" val="2990219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7A272-F979-DB43-B4A4-A333E88F277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45FEB41-6603-A942-BC6C-376F410AB5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847625D-ECA1-A240-8151-D03C990BE334}"/>
              </a:ext>
            </a:extLst>
          </p:cNvPr>
          <p:cNvSpPr>
            <a:spLocks noGrp="1"/>
          </p:cNvSpPr>
          <p:nvPr>
            <p:ph type="dt" sz="half" idx="10"/>
          </p:nvPr>
        </p:nvSpPr>
        <p:spPr/>
        <p:txBody>
          <a:bodyPr/>
          <a:lstStyle/>
          <a:p>
            <a:fld id="{C2D3DE47-1FA0-6945-9A11-362819D8D67B}" type="datetime1">
              <a:rPr lang="en-US" smtClean="0"/>
              <a:t>12/7/2020</a:t>
            </a:fld>
            <a:endParaRPr lang="en-US"/>
          </a:p>
        </p:txBody>
      </p:sp>
      <p:sp>
        <p:nvSpPr>
          <p:cNvPr id="5" name="Footer Placeholder 4">
            <a:extLst>
              <a:ext uri="{FF2B5EF4-FFF2-40B4-BE49-F238E27FC236}">
                <a16:creationId xmlns:a16="http://schemas.microsoft.com/office/drawing/2014/main" id="{41FFF396-ED33-F54E-B754-380C57DDC9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7508D5-10EE-F24F-9FFF-C3174CBA46B4}"/>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140757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C1E0F-AD61-CE41-A2CA-8BD714B55A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7B29AD-17F4-504C-A867-0151C19F89C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83FFF2-A77A-7D4C-9E3E-A1411C5BD1C3}"/>
              </a:ext>
            </a:extLst>
          </p:cNvPr>
          <p:cNvSpPr>
            <a:spLocks noGrp="1"/>
          </p:cNvSpPr>
          <p:nvPr>
            <p:ph type="dt" sz="half" idx="10"/>
          </p:nvPr>
        </p:nvSpPr>
        <p:spPr/>
        <p:txBody>
          <a:bodyPr/>
          <a:lstStyle/>
          <a:p>
            <a:fld id="{5BCF0193-2123-F14F-A649-EACDA8655AD5}" type="datetime1">
              <a:rPr lang="en-US" smtClean="0"/>
              <a:t>12/7/2020</a:t>
            </a:fld>
            <a:endParaRPr lang="en-US"/>
          </a:p>
        </p:txBody>
      </p:sp>
      <p:sp>
        <p:nvSpPr>
          <p:cNvPr id="5" name="Footer Placeholder 4">
            <a:extLst>
              <a:ext uri="{FF2B5EF4-FFF2-40B4-BE49-F238E27FC236}">
                <a16:creationId xmlns:a16="http://schemas.microsoft.com/office/drawing/2014/main" id="{F67293E7-791D-C243-B911-D395E465B6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B1B5C4-483A-6140-8F39-76E90B08FBED}"/>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3929606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BB62009-8E94-EB49-BA85-25E3DFE24A0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4A18E8-A01A-924E-8680-5D498C1872A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4529FA-65A8-C34F-9C15-F6216A7C4969}"/>
              </a:ext>
            </a:extLst>
          </p:cNvPr>
          <p:cNvSpPr>
            <a:spLocks noGrp="1"/>
          </p:cNvSpPr>
          <p:nvPr>
            <p:ph type="dt" sz="half" idx="10"/>
          </p:nvPr>
        </p:nvSpPr>
        <p:spPr/>
        <p:txBody>
          <a:bodyPr/>
          <a:lstStyle/>
          <a:p>
            <a:fld id="{380B12C6-F80E-6A40-B426-E539A898473B}" type="datetime1">
              <a:rPr lang="en-US" smtClean="0"/>
              <a:t>12/7/2020</a:t>
            </a:fld>
            <a:endParaRPr lang="en-US"/>
          </a:p>
        </p:txBody>
      </p:sp>
      <p:sp>
        <p:nvSpPr>
          <p:cNvPr id="5" name="Footer Placeholder 4">
            <a:extLst>
              <a:ext uri="{FF2B5EF4-FFF2-40B4-BE49-F238E27FC236}">
                <a16:creationId xmlns:a16="http://schemas.microsoft.com/office/drawing/2014/main" id="{4D6960FE-FF5C-BB49-B56B-B8BB95AA65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201512-72B5-DF4A-B928-0F6BACDDA305}"/>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4277207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5CF50-05A1-7F42-BC70-862F92BD91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63D0A6-DC09-B041-92AE-D572AE4A319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98BEC1-A6F2-1448-AB6D-8C9BBE0FD193}"/>
              </a:ext>
            </a:extLst>
          </p:cNvPr>
          <p:cNvSpPr>
            <a:spLocks noGrp="1"/>
          </p:cNvSpPr>
          <p:nvPr>
            <p:ph type="dt" sz="half" idx="10"/>
          </p:nvPr>
        </p:nvSpPr>
        <p:spPr/>
        <p:txBody>
          <a:bodyPr/>
          <a:lstStyle/>
          <a:p>
            <a:fld id="{FF89A972-FC5E-0C48-A4D4-13A5F2CB5FB6}" type="datetime1">
              <a:rPr lang="en-US" smtClean="0"/>
              <a:t>12/7/2020</a:t>
            </a:fld>
            <a:endParaRPr lang="en-US"/>
          </a:p>
        </p:txBody>
      </p:sp>
      <p:sp>
        <p:nvSpPr>
          <p:cNvPr id="5" name="Footer Placeholder 4">
            <a:extLst>
              <a:ext uri="{FF2B5EF4-FFF2-40B4-BE49-F238E27FC236}">
                <a16:creationId xmlns:a16="http://schemas.microsoft.com/office/drawing/2014/main" id="{17EAE213-4087-FF40-A7F7-F8D4236F40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1C3897-DAD8-F046-B0F3-1B2753299ACF}"/>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406736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BBC26-3878-8347-98BA-6661A2E5A8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68026F-3ECF-6742-ADA3-32DDF50DB8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2EA589A-B512-F748-A79F-99B0016EA36A}"/>
              </a:ext>
            </a:extLst>
          </p:cNvPr>
          <p:cNvSpPr>
            <a:spLocks noGrp="1"/>
          </p:cNvSpPr>
          <p:nvPr>
            <p:ph type="dt" sz="half" idx="10"/>
          </p:nvPr>
        </p:nvSpPr>
        <p:spPr/>
        <p:txBody>
          <a:bodyPr/>
          <a:lstStyle/>
          <a:p>
            <a:fld id="{39E9A4AC-3B68-A048-BD5C-B1A03F8B7E31}" type="datetime1">
              <a:rPr lang="en-US" smtClean="0"/>
              <a:t>12/7/2020</a:t>
            </a:fld>
            <a:endParaRPr lang="en-US"/>
          </a:p>
        </p:txBody>
      </p:sp>
      <p:sp>
        <p:nvSpPr>
          <p:cNvPr id="5" name="Footer Placeholder 4">
            <a:extLst>
              <a:ext uri="{FF2B5EF4-FFF2-40B4-BE49-F238E27FC236}">
                <a16:creationId xmlns:a16="http://schemas.microsoft.com/office/drawing/2014/main" id="{0C49C8D1-91B1-5044-B612-2C5746EB85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A8F866-2828-D24B-83AA-61FD17A5C806}"/>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8059535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A1A49-791F-D149-A524-DC3CD49FFA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7B47D4-BCB4-2E48-AED2-C570ED5DF61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0F3ECD-CE9B-C940-981F-6FD8A5A1D6A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814BF7C-4D33-EA48-8D72-096EC45F39B8}"/>
              </a:ext>
            </a:extLst>
          </p:cNvPr>
          <p:cNvSpPr>
            <a:spLocks noGrp="1"/>
          </p:cNvSpPr>
          <p:nvPr>
            <p:ph type="dt" sz="half" idx="10"/>
          </p:nvPr>
        </p:nvSpPr>
        <p:spPr/>
        <p:txBody>
          <a:bodyPr/>
          <a:lstStyle/>
          <a:p>
            <a:fld id="{C26485C3-9F1B-9D4B-8BDC-69692507CF36}" type="datetime1">
              <a:rPr lang="en-US" smtClean="0"/>
              <a:t>12/7/2020</a:t>
            </a:fld>
            <a:endParaRPr lang="en-US"/>
          </a:p>
        </p:txBody>
      </p:sp>
      <p:sp>
        <p:nvSpPr>
          <p:cNvPr id="6" name="Footer Placeholder 5">
            <a:extLst>
              <a:ext uri="{FF2B5EF4-FFF2-40B4-BE49-F238E27FC236}">
                <a16:creationId xmlns:a16="http://schemas.microsoft.com/office/drawing/2014/main" id="{D2C67DCF-AA4D-564E-855D-3AE60D1CA8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DD88A9-93D2-F043-BFDF-0E2262F957E7}"/>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299771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3EC78-99F2-A144-949C-E93024434A8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155323-CA5E-ED4A-AB20-7D416E3902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97511E4-B978-9442-81CB-B0A03F94F1D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040AD0C-3C0B-A346-A2F2-C637AB3B8F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6A9FFAF-CA13-4D41-B29A-5E6BA18E34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E18FC0-E663-074E-9027-2D8C7491DEE3}"/>
              </a:ext>
            </a:extLst>
          </p:cNvPr>
          <p:cNvSpPr>
            <a:spLocks noGrp="1"/>
          </p:cNvSpPr>
          <p:nvPr>
            <p:ph type="dt" sz="half" idx="10"/>
          </p:nvPr>
        </p:nvSpPr>
        <p:spPr/>
        <p:txBody>
          <a:bodyPr/>
          <a:lstStyle/>
          <a:p>
            <a:fld id="{CFC9EE40-8FF1-5E49-99BC-178D99558DB4}" type="datetime1">
              <a:rPr lang="en-US" smtClean="0"/>
              <a:t>12/7/2020</a:t>
            </a:fld>
            <a:endParaRPr lang="en-US"/>
          </a:p>
        </p:txBody>
      </p:sp>
      <p:sp>
        <p:nvSpPr>
          <p:cNvPr id="8" name="Footer Placeholder 7">
            <a:extLst>
              <a:ext uri="{FF2B5EF4-FFF2-40B4-BE49-F238E27FC236}">
                <a16:creationId xmlns:a16="http://schemas.microsoft.com/office/drawing/2014/main" id="{2E195BD9-380B-B648-9724-32169DC3D9C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251863-EC40-3A4D-80A8-204BD9A39D97}"/>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11086560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DA5CD-3965-AF46-8D5A-97182BF0A9D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E5569CF-E665-A941-8D45-FAD4EAB869D9}"/>
              </a:ext>
            </a:extLst>
          </p:cNvPr>
          <p:cNvSpPr>
            <a:spLocks noGrp="1"/>
          </p:cNvSpPr>
          <p:nvPr>
            <p:ph type="dt" sz="half" idx="10"/>
          </p:nvPr>
        </p:nvSpPr>
        <p:spPr/>
        <p:txBody>
          <a:bodyPr/>
          <a:lstStyle/>
          <a:p>
            <a:fld id="{FE4D24EA-4AEC-BC43-8BC5-5C733292AAC5}" type="datetime1">
              <a:rPr lang="en-US" smtClean="0"/>
              <a:t>12/7/2020</a:t>
            </a:fld>
            <a:endParaRPr lang="en-US"/>
          </a:p>
        </p:txBody>
      </p:sp>
      <p:sp>
        <p:nvSpPr>
          <p:cNvPr id="4" name="Footer Placeholder 3">
            <a:extLst>
              <a:ext uri="{FF2B5EF4-FFF2-40B4-BE49-F238E27FC236}">
                <a16:creationId xmlns:a16="http://schemas.microsoft.com/office/drawing/2014/main" id="{098987E8-6181-7E4F-ABFD-7B22A1E5CB4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BAA54F6-2890-CD49-B66D-17CD965893A1}"/>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594102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E0CB8C-2984-4B40-8393-A7F4A53AA178}"/>
              </a:ext>
            </a:extLst>
          </p:cNvPr>
          <p:cNvSpPr>
            <a:spLocks noGrp="1"/>
          </p:cNvSpPr>
          <p:nvPr>
            <p:ph type="dt" sz="half" idx="10"/>
          </p:nvPr>
        </p:nvSpPr>
        <p:spPr/>
        <p:txBody>
          <a:bodyPr/>
          <a:lstStyle/>
          <a:p>
            <a:fld id="{97A04519-E67B-6C4A-A013-A3893424126E}" type="datetime1">
              <a:rPr lang="en-US" smtClean="0"/>
              <a:t>12/7/2020</a:t>
            </a:fld>
            <a:endParaRPr lang="en-US"/>
          </a:p>
        </p:txBody>
      </p:sp>
      <p:sp>
        <p:nvSpPr>
          <p:cNvPr id="3" name="Footer Placeholder 2">
            <a:extLst>
              <a:ext uri="{FF2B5EF4-FFF2-40B4-BE49-F238E27FC236}">
                <a16:creationId xmlns:a16="http://schemas.microsoft.com/office/drawing/2014/main" id="{E2847BC4-469D-2C4E-A0DB-CD05299447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3BBFE6-B51E-3A45-A740-5726F1DFA378}"/>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3626578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D1277-CC63-AC4A-AA19-6684B67974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26A4790-6953-4D47-8B79-9157875295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AE2BF7-60DA-CD45-A298-5464FE831D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2972C3-A739-544C-B4B4-7874EB4A3740}"/>
              </a:ext>
            </a:extLst>
          </p:cNvPr>
          <p:cNvSpPr>
            <a:spLocks noGrp="1"/>
          </p:cNvSpPr>
          <p:nvPr>
            <p:ph type="dt" sz="half" idx="10"/>
          </p:nvPr>
        </p:nvSpPr>
        <p:spPr/>
        <p:txBody>
          <a:bodyPr/>
          <a:lstStyle/>
          <a:p>
            <a:fld id="{95F28B83-DF1D-FC4A-B4D3-292870CA6B9A}" type="datetime1">
              <a:rPr lang="en-US" smtClean="0"/>
              <a:t>12/7/2020</a:t>
            </a:fld>
            <a:endParaRPr lang="en-US"/>
          </a:p>
        </p:txBody>
      </p:sp>
      <p:sp>
        <p:nvSpPr>
          <p:cNvPr id="6" name="Footer Placeholder 5">
            <a:extLst>
              <a:ext uri="{FF2B5EF4-FFF2-40B4-BE49-F238E27FC236}">
                <a16:creationId xmlns:a16="http://schemas.microsoft.com/office/drawing/2014/main" id="{1BE0FCE2-EC3D-004E-979D-4EC6A3721B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265948-6DC2-7347-9179-590614A6A7F5}"/>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30427217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D4267-1852-2F46-8D6C-D5E7095FC3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F38C8A-D2F9-8A4A-AFF0-0D6BC86930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3EBD6D8-6D97-7C4C-8D62-0312963FC3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9F852F-D469-6F4A-80C1-2B336ED98439}"/>
              </a:ext>
            </a:extLst>
          </p:cNvPr>
          <p:cNvSpPr>
            <a:spLocks noGrp="1"/>
          </p:cNvSpPr>
          <p:nvPr>
            <p:ph type="dt" sz="half" idx="10"/>
          </p:nvPr>
        </p:nvSpPr>
        <p:spPr/>
        <p:txBody>
          <a:bodyPr/>
          <a:lstStyle/>
          <a:p>
            <a:fld id="{9C9BE846-DE9B-8A49-8269-348126CDA0C3}" type="datetime1">
              <a:rPr lang="en-US" smtClean="0"/>
              <a:t>12/7/2020</a:t>
            </a:fld>
            <a:endParaRPr lang="en-US"/>
          </a:p>
        </p:txBody>
      </p:sp>
      <p:sp>
        <p:nvSpPr>
          <p:cNvPr id="6" name="Footer Placeholder 5">
            <a:extLst>
              <a:ext uri="{FF2B5EF4-FFF2-40B4-BE49-F238E27FC236}">
                <a16:creationId xmlns:a16="http://schemas.microsoft.com/office/drawing/2014/main" id="{5E96BA76-0F8B-4A43-81D9-B653BA94B4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3F4B4F-3BDC-D04D-9BE9-6FEB392DC5B2}"/>
              </a:ext>
            </a:extLst>
          </p:cNvPr>
          <p:cNvSpPr>
            <a:spLocks noGrp="1"/>
          </p:cNvSpPr>
          <p:nvPr>
            <p:ph type="sldNum" sz="quarter" idx="12"/>
          </p:nvPr>
        </p:nvSpPr>
        <p:spPr/>
        <p:txBody>
          <a:bodyPr/>
          <a:lstStyle/>
          <a:p>
            <a:fld id="{67BC117D-83F2-EB4A-AF21-EDA51D737CAD}" type="slidenum">
              <a:rPr lang="en-US" smtClean="0"/>
              <a:t>‹#›</a:t>
            </a:fld>
            <a:endParaRPr lang="en-US"/>
          </a:p>
        </p:txBody>
      </p:sp>
    </p:spTree>
    <p:extLst>
      <p:ext uri="{BB962C8B-B14F-4D97-AF65-F5344CB8AC3E}">
        <p14:creationId xmlns:p14="http://schemas.microsoft.com/office/powerpoint/2010/main" val="2259185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29FA98-722C-0C45-8D7F-FCEE111629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44BD814-E9BF-804D-ADC1-BF67197E0D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31CBC8-88CD-DE47-B5DA-0F3E457E4A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902E27-D44F-7340-8330-13703F478D55}" type="datetime1">
              <a:rPr lang="en-US" smtClean="0"/>
              <a:t>12/7/2020</a:t>
            </a:fld>
            <a:endParaRPr lang="en-US"/>
          </a:p>
        </p:txBody>
      </p:sp>
      <p:sp>
        <p:nvSpPr>
          <p:cNvPr id="5" name="Footer Placeholder 4">
            <a:extLst>
              <a:ext uri="{FF2B5EF4-FFF2-40B4-BE49-F238E27FC236}">
                <a16:creationId xmlns:a16="http://schemas.microsoft.com/office/drawing/2014/main" id="{8E23DA13-1DCB-B64A-8FDA-8D1ECDACAE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B400F5B-6118-7844-8C9D-02D5D2A178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BC117D-83F2-EB4A-AF21-EDA51D737CAD}" type="slidenum">
              <a:rPr lang="en-US" smtClean="0"/>
              <a:t>‹#›</a:t>
            </a:fld>
            <a:endParaRPr lang="en-US"/>
          </a:p>
        </p:txBody>
      </p:sp>
    </p:spTree>
    <p:extLst>
      <p:ext uri="{BB962C8B-B14F-4D97-AF65-F5344CB8AC3E}">
        <p14:creationId xmlns:p14="http://schemas.microsoft.com/office/powerpoint/2010/main" val="16010464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E62391A-CE57-F04B-B080-151D4EB43DBE}"/>
              </a:ext>
            </a:extLst>
          </p:cNvPr>
          <p:cNvSpPr>
            <a:spLocks noGrp="1"/>
          </p:cNvSpPr>
          <p:nvPr>
            <p:ph type="ctrTitle"/>
          </p:nvPr>
        </p:nvSpPr>
        <p:spPr>
          <a:xfrm>
            <a:off x="13063" y="2235947"/>
            <a:ext cx="12191999" cy="1907834"/>
          </a:xfrm>
          <a:solidFill>
            <a:schemeClr val="accent1">
              <a:lumMod val="75000"/>
            </a:schemeClr>
          </a:solidFill>
        </p:spPr>
        <p:txBody>
          <a:bodyPr anchor="ctr" anchorCtr="0">
            <a:normAutofit/>
          </a:bodyPr>
          <a:lstStyle/>
          <a:p>
            <a:pPr>
              <a:lnSpc>
                <a:spcPct val="100000"/>
              </a:lnSpc>
            </a:pPr>
            <a:r>
              <a:rPr lang="en-US" altLang="zh-TW" sz="4400" b="1" dirty="0">
                <a:solidFill>
                  <a:schemeClr val="bg1"/>
                </a:solidFill>
                <a:latin typeface="Tw Cen MT" panose="020B0602020104020603" pitchFamily="34" charset="77"/>
              </a:rPr>
              <a:t>Deep Learning-Based Radio Signal Classification</a:t>
            </a:r>
            <a:endParaRPr lang="en-US" sz="4400" b="1" dirty="0">
              <a:solidFill>
                <a:schemeClr val="bg1"/>
              </a:solidFill>
              <a:latin typeface="Tw Cen MT" panose="020B0602020104020603" pitchFamily="34" charset="77"/>
            </a:endParaRPr>
          </a:p>
        </p:txBody>
      </p:sp>
      <p:sp>
        <p:nvSpPr>
          <p:cNvPr id="9" name="Subtitle 2">
            <a:extLst>
              <a:ext uri="{FF2B5EF4-FFF2-40B4-BE49-F238E27FC236}">
                <a16:creationId xmlns:a16="http://schemas.microsoft.com/office/drawing/2014/main" id="{68E04A2D-53B8-DF4C-89FA-1830DDE47A42}"/>
              </a:ext>
            </a:extLst>
          </p:cNvPr>
          <p:cNvSpPr>
            <a:spLocks noGrp="1"/>
          </p:cNvSpPr>
          <p:nvPr>
            <p:ph type="subTitle" idx="1"/>
          </p:nvPr>
        </p:nvSpPr>
        <p:spPr>
          <a:xfrm>
            <a:off x="4474779" y="5292000"/>
            <a:ext cx="7332778" cy="1050036"/>
          </a:xfrm>
        </p:spPr>
        <p:txBody>
          <a:bodyPr>
            <a:noAutofit/>
          </a:bodyPr>
          <a:lstStyle/>
          <a:p>
            <a:pPr>
              <a:lnSpc>
                <a:spcPct val="100000"/>
              </a:lnSpc>
              <a:spcBef>
                <a:spcPts val="200"/>
              </a:spcBef>
            </a:pPr>
            <a:r>
              <a:rPr lang="en-US" sz="2800" b="1" i="1" dirty="0">
                <a:latin typeface="Tw Cen MT" panose="020B0602020104020603" pitchFamily="34" charset="77"/>
              </a:rPr>
              <a:t>M Farhan Tandia, Ivan Surya H     3</a:t>
            </a:r>
          </a:p>
          <a:p>
            <a:pPr>
              <a:lnSpc>
                <a:spcPct val="100000"/>
              </a:lnSpc>
              <a:spcBef>
                <a:spcPts val="200"/>
              </a:spcBef>
            </a:pPr>
            <a:r>
              <a:rPr lang="en-US" sz="2200" i="1" dirty="0">
                <a:latin typeface="Tw Cen MT" panose="020B0602020104020603" pitchFamily="34" charset="77"/>
              </a:rPr>
              <a:t>National Chiao Tung University, Taiwan</a:t>
            </a:r>
          </a:p>
        </p:txBody>
      </p:sp>
      <p:sp>
        <p:nvSpPr>
          <p:cNvPr id="10" name="Text Placeholder 4">
            <a:extLst>
              <a:ext uri="{FF2B5EF4-FFF2-40B4-BE49-F238E27FC236}">
                <a16:creationId xmlns:a16="http://schemas.microsoft.com/office/drawing/2014/main" id="{6E6D51AC-F841-BD42-AB3B-FDFDD041D6DA}"/>
              </a:ext>
            </a:extLst>
          </p:cNvPr>
          <p:cNvSpPr txBox="1">
            <a:spLocks/>
          </p:cNvSpPr>
          <p:nvPr/>
        </p:nvSpPr>
        <p:spPr>
          <a:xfrm>
            <a:off x="177565" y="4851774"/>
            <a:ext cx="3994937" cy="132708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Bef>
                <a:spcPts val="1000"/>
              </a:spcBef>
            </a:pPr>
            <a:r>
              <a:rPr lang="en-US" altLang="zh-TW" sz="3200" dirty="0">
                <a:solidFill>
                  <a:schemeClr val="tx1"/>
                </a:solidFill>
                <a:latin typeface="Tw Cen MT" panose="020B0602020104020603" pitchFamily="34" charset="77"/>
              </a:rPr>
              <a:t>AI Wireless</a:t>
            </a:r>
          </a:p>
        </p:txBody>
      </p:sp>
      <p:cxnSp>
        <p:nvCxnSpPr>
          <p:cNvPr id="13" name="Straight Connector 12">
            <a:extLst>
              <a:ext uri="{FF2B5EF4-FFF2-40B4-BE49-F238E27FC236}">
                <a16:creationId xmlns:a16="http://schemas.microsoft.com/office/drawing/2014/main" id="{1C965822-A584-DA4E-B75D-CF684E19456F}"/>
              </a:ext>
            </a:extLst>
          </p:cNvPr>
          <p:cNvCxnSpPr/>
          <p:nvPr/>
        </p:nvCxnSpPr>
        <p:spPr>
          <a:xfrm>
            <a:off x="4541083" y="4594843"/>
            <a:ext cx="0" cy="1515292"/>
          </a:xfrm>
          <a:prstGeom prst="line">
            <a:avLst/>
          </a:prstGeom>
          <a:ln w="73025">
            <a:solidFill>
              <a:srgbClr val="2E5497"/>
            </a:solidFill>
          </a:ln>
        </p:spPr>
        <p:style>
          <a:lnRef idx="1">
            <a:schemeClr val="accent1"/>
          </a:lnRef>
          <a:fillRef idx="0">
            <a:schemeClr val="accent1"/>
          </a:fillRef>
          <a:effectRef idx="0">
            <a:schemeClr val="accent1"/>
          </a:effectRef>
          <a:fontRef idx="minor">
            <a:schemeClr val="tx1"/>
          </a:fontRef>
        </p:style>
      </p:cxnSp>
      <p:grpSp>
        <p:nvGrpSpPr>
          <p:cNvPr id="16" name="群組 17">
            <a:extLst>
              <a:ext uri="{FF2B5EF4-FFF2-40B4-BE49-F238E27FC236}">
                <a16:creationId xmlns:a16="http://schemas.microsoft.com/office/drawing/2014/main" id="{F559633A-8D09-9B4A-A1E6-CBC87EC56201}"/>
              </a:ext>
            </a:extLst>
          </p:cNvPr>
          <p:cNvGrpSpPr>
            <a:grpSpLocks/>
          </p:cNvGrpSpPr>
          <p:nvPr/>
        </p:nvGrpSpPr>
        <p:grpSpPr bwMode="auto">
          <a:xfrm>
            <a:off x="7582195" y="375233"/>
            <a:ext cx="1571604" cy="1395873"/>
            <a:chOff x="7968044" y="111218"/>
            <a:chExt cx="1115613" cy="1033795"/>
          </a:xfrm>
        </p:grpSpPr>
        <p:pic>
          <p:nvPicPr>
            <p:cNvPr id="17" name="圖片 10">
              <a:extLst>
                <a:ext uri="{FF2B5EF4-FFF2-40B4-BE49-F238E27FC236}">
                  <a16:creationId xmlns:a16="http://schemas.microsoft.com/office/drawing/2014/main" id="{055BA8E7-D076-0E49-B5F8-5DD3CAF09D76}"/>
                </a:ext>
              </a:extLst>
            </p:cNvPr>
            <p:cNvPicPr>
              <a:picLocks noChangeAspect="1"/>
            </p:cNvPicPr>
            <p:nvPr/>
          </p:nvPicPr>
          <p:blipFill>
            <a:blip r:embed="rId3" cstate="print"/>
            <a:srcRect/>
            <a:stretch>
              <a:fillRect/>
            </a:stretch>
          </p:blipFill>
          <p:spPr bwMode="auto">
            <a:xfrm>
              <a:off x="8016499" y="163492"/>
              <a:ext cx="1067158" cy="936104"/>
            </a:xfrm>
            <a:prstGeom prst="rect">
              <a:avLst/>
            </a:prstGeom>
            <a:noFill/>
            <a:ln w="9525">
              <a:noFill/>
              <a:miter lim="800000"/>
              <a:headEnd/>
              <a:tailEnd/>
            </a:ln>
          </p:spPr>
        </p:pic>
        <p:sp>
          <p:nvSpPr>
            <p:cNvPr id="18" name="矩形 15">
              <a:extLst>
                <a:ext uri="{FF2B5EF4-FFF2-40B4-BE49-F238E27FC236}">
                  <a16:creationId xmlns:a16="http://schemas.microsoft.com/office/drawing/2014/main" id="{CB24EE2B-D9F4-A24F-8C1B-F1A8C707DD2E}"/>
                </a:ext>
              </a:extLst>
            </p:cNvPr>
            <p:cNvSpPr/>
            <p:nvPr/>
          </p:nvSpPr>
          <p:spPr>
            <a:xfrm rot="14310075">
              <a:off x="7973349" y="105913"/>
              <a:ext cx="1033795" cy="1044406"/>
            </a:xfrm>
            <a:prstGeom prst="rect">
              <a:avLst/>
            </a:prstGeom>
            <a:noFill/>
            <a:effectLst/>
          </p:spPr>
          <p:txBody>
            <a:bodyPr spcFirstLastPara="1" wrap="none">
              <a:prstTxWarp prst="textCircl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900" b="1" i="0" u="none" strike="noStrike" kern="1200" cap="none" spc="0" normalizeH="0" baseline="0" noProof="0" dirty="0">
                  <a:ln>
                    <a:noFill/>
                  </a:ln>
                  <a:solidFill>
                    <a:srgbClr val="00CC99">
                      <a:lumMod val="75000"/>
                    </a:srgbClr>
                  </a:solidFill>
                  <a:effectLst/>
                  <a:uLnTx/>
                  <a:uFillTx/>
                  <a:latin typeface="Verdana"/>
                  <a:ea typeface="新細明體"/>
                  <a:cs typeface="+mn-cs"/>
                </a:rPr>
                <a:t>Mobile Communications &amp; Cloud Computing  Lab.</a:t>
              </a:r>
              <a:endParaRPr kumimoji="0" lang="zh-TW" altLang="en-US" sz="900" b="1" i="0" u="none" strike="noStrike" kern="1200" cap="none" spc="0" normalizeH="0" baseline="0" noProof="0" dirty="0">
                <a:ln>
                  <a:noFill/>
                </a:ln>
                <a:solidFill>
                  <a:srgbClr val="00CC99">
                    <a:lumMod val="75000"/>
                  </a:srgbClr>
                </a:solidFill>
                <a:effectLst/>
                <a:uLnTx/>
                <a:uFillTx/>
                <a:latin typeface="Verdana"/>
                <a:ea typeface="新細明體"/>
                <a:cs typeface="+mn-cs"/>
              </a:endParaRPr>
            </a:p>
          </p:txBody>
        </p:sp>
      </p:grpSp>
      <p:pic>
        <p:nvPicPr>
          <p:cNvPr id="23" name="Picture 22">
            <a:extLst>
              <a:ext uri="{FF2B5EF4-FFF2-40B4-BE49-F238E27FC236}">
                <a16:creationId xmlns:a16="http://schemas.microsoft.com/office/drawing/2014/main" id="{256BFF3B-14E5-884E-8E61-CD05A5C05B8A}"/>
              </a:ext>
            </a:extLst>
          </p:cNvPr>
          <p:cNvPicPr>
            <a:picLocks noChangeAspect="1"/>
          </p:cNvPicPr>
          <p:nvPr/>
        </p:nvPicPr>
        <p:blipFill>
          <a:blip r:embed="rId4"/>
          <a:stretch>
            <a:fillRect/>
          </a:stretch>
        </p:blipFill>
        <p:spPr>
          <a:xfrm>
            <a:off x="2717800" y="335976"/>
            <a:ext cx="4503421" cy="1503227"/>
          </a:xfrm>
          <a:prstGeom prst="rect">
            <a:avLst/>
          </a:prstGeom>
        </p:spPr>
      </p:pic>
      <p:sp>
        <p:nvSpPr>
          <p:cNvPr id="2" name="文字方塊 1"/>
          <p:cNvSpPr txBox="1"/>
          <p:nvPr/>
        </p:nvSpPr>
        <p:spPr>
          <a:xfrm>
            <a:off x="6457441" y="4474837"/>
            <a:ext cx="3367454" cy="523220"/>
          </a:xfrm>
          <a:prstGeom prst="rect">
            <a:avLst/>
          </a:prstGeom>
          <a:noFill/>
        </p:spPr>
        <p:txBody>
          <a:bodyPr wrap="square" rtlCol="0">
            <a:spAutoFit/>
          </a:bodyPr>
          <a:lstStyle/>
          <a:p>
            <a:pPr algn="ctr"/>
            <a:r>
              <a:rPr lang="en-US" altLang="zh-TW" sz="2800" b="1" dirty="0">
                <a:solidFill>
                  <a:srgbClr val="FF0000"/>
                </a:solidFill>
                <a:latin typeface="Arial" panose="020B0604020202020204" pitchFamily="34" charset="0"/>
                <a:cs typeface="Arial" panose="020B0604020202020204" pitchFamily="34" charset="0"/>
              </a:rPr>
              <a:t>Proposal</a:t>
            </a:r>
            <a:endParaRPr lang="zh-TW" altLang="en-US" sz="2800" b="1"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01807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2"/>
          </p:nvPr>
        </p:nvSpPr>
        <p:spPr/>
        <p:txBody>
          <a:bodyPr/>
          <a:lstStyle/>
          <a:p>
            <a:fld id="{67BC117D-83F2-EB4A-AF21-EDA51D737CAD}" type="slidenum">
              <a:rPr lang="en-US" smtClean="0"/>
              <a:t>2</a:t>
            </a:fld>
            <a:endParaRPr lang="en-US"/>
          </a:p>
        </p:txBody>
      </p:sp>
      <p:sp>
        <p:nvSpPr>
          <p:cNvPr id="3" name="矩形 2"/>
          <p:cNvSpPr/>
          <p:nvPr/>
        </p:nvSpPr>
        <p:spPr>
          <a:xfrm>
            <a:off x="592016" y="566954"/>
            <a:ext cx="10761784" cy="4693593"/>
          </a:xfrm>
          <a:prstGeom prst="rect">
            <a:avLst/>
          </a:prstGeom>
        </p:spPr>
        <p:txBody>
          <a:bodyPr wrap="square">
            <a:spAutoFit/>
          </a:bodyPr>
          <a:lstStyle/>
          <a:p>
            <a:pPr>
              <a:spcAft>
                <a:spcPts val="600"/>
              </a:spcAft>
            </a:pPr>
            <a:r>
              <a:rPr lang="zh-TW" altLang="en-US" sz="3600" dirty="0">
                <a:latin typeface="Arial" panose="020B0604020202020204" pitchFamily="34" charset="0"/>
                <a:cs typeface="Arial" panose="020B0604020202020204" pitchFamily="34" charset="0"/>
              </a:rPr>
              <a:t>How to write or select a good research proposal?</a:t>
            </a:r>
            <a:endParaRPr lang="en-US" altLang="zh-TW" sz="3600" dirty="0">
              <a:latin typeface="Arial" panose="020B0604020202020204" pitchFamily="34" charset="0"/>
              <a:cs typeface="Arial" panose="020B0604020202020204" pitchFamily="34" charset="0"/>
            </a:endParaRPr>
          </a:p>
          <a:p>
            <a:pPr>
              <a:spcAft>
                <a:spcPts val="600"/>
              </a:spcAft>
            </a:pPr>
            <a:endParaRPr lang="zh-TW" altLang="en-US" sz="3600" dirty="0">
              <a:latin typeface="Arial" panose="020B0604020202020204" pitchFamily="34" charset="0"/>
              <a:cs typeface="Arial" panose="020B0604020202020204" pitchFamily="34" charset="0"/>
            </a:endParaRPr>
          </a:p>
          <a:p>
            <a:pPr marL="457200" indent="-457200">
              <a:spcAft>
                <a:spcPts val="600"/>
              </a:spcAft>
              <a:buFont typeface="+mj-lt"/>
              <a:buAutoNum type="arabicPeriod"/>
            </a:pPr>
            <a:r>
              <a:rPr lang="zh-TW" altLang="en-US" sz="3200" dirty="0">
                <a:latin typeface="Arial" panose="020B0604020202020204" pitchFamily="34" charset="0"/>
                <a:cs typeface="Arial" panose="020B0604020202020204" pitchFamily="34" charset="0"/>
              </a:rPr>
              <a:t>Is the goal clear and concise?</a:t>
            </a:r>
          </a:p>
          <a:p>
            <a:pPr marL="457200" indent="-457200">
              <a:spcAft>
                <a:spcPts val="600"/>
              </a:spcAft>
              <a:buFont typeface="+mj-lt"/>
              <a:buAutoNum type="arabicPeriod"/>
            </a:pPr>
            <a:r>
              <a:rPr lang="zh-TW" altLang="en-US" sz="3200" dirty="0">
                <a:latin typeface="Arial" panose="020B0604020202020204" pitchFamily="34" charset="0"/>
                <a:cs typeface="Arial" panose="020B0604020202020204" pitchFamily="34" charset="0"/>
              </a:rPr>
              <a:t>If successful, what happens?</a:t>
            </a:r>
          </a:p>
          <a:p>
            <a:pPr marL="457200" indent="-457200">
              <a:spcAft>
                <a:spcPts val="600"/>
              </a:spcAft>
              <a:buFont typeface="+mj-lt"/>
              <a:buAutoNum type="arabicPeriod"/>
            </a:pPr>
            <a:r>
              <a:rPr lang="zh-TW" altLang="en-US" sz="3200" dirty="0">
                <a:latin typeface="Arial" panose="020B0604020202020204" pitchFamily="34" charset="0"/>
                <a:cs typeface="Arial" panose="020B0604020202020204" pitchFamily="34" charset="0"/>
              </a:rPr>
              <a:t>What</a:t>
            </a:r>
            <a:r>
              <a:rPr lang="en-US" altLang="zh-TW" sz="3200" dirty="0">
                <a:latin typeface="Arial" panose="020B0604020202020204" pitchFamily="34" charset="0"/>
                <a:cs typeface="Arial" panose="020B0604020202020204" pitchFamily="34" charset="0"/>
              </a:rPr>
              <a:t>’</a:t>
            </a:r>
            <a:r>
              <a:rPr lang="zh-TW" altLang="en-US" sz="3200" dirty="0">
                <a:latin typeface="Arial" panose="020B0604020202020204" pitchFamily="34" charset="0"/>
                <a:cs typeface="Arial" panose="020B0604020202020204" pitchFamily="34" charset="0"/>
              </a:rPr>
              <a:t>s the nugget?  (Key technology)</a:t>
            </a:r>
          </a:p>
          <a:p>
            <a:pPr marL="457200" indent="-457200">
              <a:spcAft>
                <a:spcPts val="600"/>
              </a:spcAft>
              <a:buFont typeface="+mj-lt"/>
              <a:buAutoNum type="arabicPeriod"/>
            </a:pPr>
            <a:r>
              <a:rPr lang="zh-TW" altLang="en-US" sz="3200" dirty="0">
                <a:latin typeface="Arial" panose="020B0604020202020204" pitchFamily="34" charset="0"/>
                <a:cs typeface="Arial" panose="020B0604020202020204" pitchFamily="34" charset="0"/>
              </a:rPr>
              <a:t>Go/no go ;Mid-term exam.</a:t>
            </a:r>
          </a:p>
          <a:p>
            <a:pPr marL="457200" indent="-457200">
              <a:spcAft>
                <a:spcPts val="600"/>
              </a:spcAft>
              <a:buFont typeface="+mj-lt"/>
              <a:buAutoNum type="arabicPeriod"/>
            </a:pPr>
            <a:r>
              <a:rPr lang="zh-TW" altLang="en-US" sz="3200" dirty="0">
                <a:latin typeface="Arial" panose="020B0604020202020204" pitchFamily="34" charset="0"/>
                <a:cs typeface="Arial" panose="020B0604020202020204" pitchFamily="34" charset="0"/>
              </a:rPr>
              <a:t>What</a:t>
            </a:r>
            <a:r>
              <a:rPr lang="en-US" altLang="zh-TW" sz="3200" dirty="0">
                <a:latin typeface="Arial" panose="020B0604020202020204" pitchFamily="34" charset="0"/>
                <a:cs typeface="Arial" panose="020B0604020202020204" pitchFamily="34" charset="0"/>
              </a:rPr>
              <a:t>’</a:t>
            </a:r>
            <a:r>
              <a:rPr lang="zh-TW" altLang="en-US" sz="3200" dirty="0">
                <a:latin typeface="Arial" panose="020B0604020202020204" pitchFamily="34" charset="0"/>
                <a:cs typeface="Arial" panose="020B0604020202020204" pitchFamily="34" charset="0"/>
              </a:rPr>
              <a:t>s resource did you need?</a:t>
            </a:r>
          </a:p>
          <a:p>
            <a:pPr marL="457200" indent="-457200">
              <a:spcAft>
                <a:spcPts val="600"/>
              </a:spcAft>
              <a:buFont typeface="+mj-lt"/>
              <a:buAutoNum type="arabicPeriod"/>
            </a:pPr>
            <a:r>
              <a:rPr lang="zh-TW" altLang="en-US" sz="3200" dirty="0">
                <a:latin typeface="Arial" panose="020B0604020202020204" pitchFamily="34" charset="0"/>
                <a:cs typeface="Arial" panose="020B0604020202020204" pitchFamily="34" charset="0"/>
              </a:rPr>
              <a:t>Don</a:t>
            </a:r>
            <a:r>
              <a:rPr lang="en-US" altLang="zh-TW" sz="3200" dirty="0">
                <a:latin typeface="Arial" panose="020B0604020202020204" pitchFamily="34" charset="0"/>
                <a:cs typeface="Arial" panose="020B0604020202020204" pitchFamily="34" charset="0"/>
              </a:rPr>
              <a:t>’</a:t>
            </a:r>
            <a:r>
              <a:rPr lang="zh-TW" altLang="en-US" sz="3200" dirty="0">
                <a:latin typeface="Arial" panose="020B0604020202020204" pitchFamily="34" charset="0"/>
                <a:cs typeface="Arial" panose="020B0604020202020204" pitchFamily="34" charset="0"/>
              </a:rPr>
              <a:t>t neglect failure.</a:t>
            </a:r>
          </a:p>
        </p:txBody>
      </p:sp>
    </p:spTree>
    <p:extLst>
      <p:ext uri="{BB962C8B-B14F-4D97-AF65-F5344CB8AC3E}">
        <p14:creationId xmlns:p14="http://schemas.microsoft.com/office/powerpoint/2010/main" val="1309421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a:extLst>
              <a:ext uri="{FF2B5EF4-FFF2-40B4-BE49-F238E27FC236}">
                <a16:creationId xmlns:a16="http://schemas.microsoft.com/office/drawing/2014/main" id="{E092D340-695F-4458-8693-95DBEF3E277D}"/>
              </a:ext>
            </a:extLst>
          </p:cNvPr>
          <p:cNvSpPr>
            <a:spLocks noGrp="1"/>
          </p:cNvSpPr>
          <p:nvPr>
            <p:ph type="sldNum" sz="quarter" idx="12"/>
          </p:nvPr>
        </p:nvSpPr>
        <p:spPr/>
        <p:txBody>
          <a:bodyPr/>
          <a:lstStyle/>
          <a:p>
            <a:fld id="{67BC117D-83F2-EB4A-AF21-EDA51D737CAD}" type="slidenum">
              <a:rPr lang="en-US" smtClean="0"/>
              <a:t>3</a:t>
            </a:fld>
            <a:endParaRPr lang="en-US"/>
          </a:p>
        </p:txBody>
      </p:sp>
      <p:sp>
        <p:nvSpPr>
          <p:cNvPr id="3" name="矩形 2">
            <a:extLst>
              <a:ext uri="{FF2B5EF4-FFF2-40B4-BE49-F238E27FC236}">
                <a16:creationId xmlns:a16="http://schemas.microsoft.com/office/drawing/2014/main" id="{07285259-A5BB-4085-A0F4-95A938727E92}"/>
              </a:ext>
            </a:extLst>
          </p:cNvPr>
          <p:cNvSpPr/>
          <p:nvPr/>
        </p:nvSpPr>
        <p:spPr>
          <a:xfrm>
            <a:off x="762214" y="312362"/>
            <a:ext cx="10667571" cy="6545638"/>
          </a:xfrm>
          <a:prstGeom prst="rect">
            <a:avLst/>
          </a:prstGeom>
        </p:spPr>
        <p:txBody>
          <a:bodyPr wrap="square">
            <a:spAutoFit/>
          </a:bodyPr>
          <a:lstStyle/>
          <a:p>
            <a:pPr algn="just">
              <a:lnSpc>
                <a:spcPct val="120000"/>
              </a:lnSpc>
              <a:spcAft>
                <a:spcPts val="1200"/>
              </a:spcAft>
            </a:pPr>
            <a:r>
              <a:rPr lang="en-US" altLang="zh-TW" sz="2400" b="1" dirty="0">
                <a:solidFill>
                  <a:srgbClr val="467ABA"/>
                </a:solidFill>
                <a:latin typeface="Arial" panose="020B0604020202020204" pitchFamily="34" charset="0"/>
                <a:ea typeface="標楷體" panose="03000509000000000000" pitchFamily="65" charset="-120"/>
                <a:cs typeface="Arial" panose="020B0604020202020204" pitchFamily="34" charset="0"/>
              </a:rPr>
              <a:t>Problems</a:t>
            </a:r>
          </a:p>
          <a:p>
            <a:pPr marL="285750" indent="-285750" algn="just">
              <a:lnSpc>
                <a:spcPct val="120000"/>
              </a:lnSpc>
              <a:spcAft>
                <a:spcPts val="1200"/>
              </a:spcAft>
              <a:buFont typeface="Arial" panose="020B0604020202020204" pitchFamily="34" charset="0"/>
              <a:buChar char="•"/>
            </a:pPr>
            <a:r>
              <a:rPr lang="en-US" altLang="zh-TW" sz="2000" dirty="0">
                <a:solidFill>
                  <a:schemeClr val="tx1">
                    <a:lumMod val="95000"/>
                    <a:lumOff val="5000"/>
                  </a:schemeClr>
                </a:solidFill>
                <a:latin typeface="Arial" panose="020B0604020202020204" pitchFamily="34" charset="0"/>
                <a:ea typeface="標楷體" panose="03000509000000000000" pitchFamily="65" charset="-120"/>
                <a:cs typeface="Arial" panose="020B0604020202020204" pitchFamily="34" charset="0"/>
              </a:rPr>
              <a:t>What are the problems that you are trying to solve?</a:t>
            </a:r>
          </a:p>
          <a:p>
            <a:pPr marL="285750" indent="-285750" algn="just">
              <a:lnSpc>
                <a:spcPct val="120000"/>
              </a:lnSpc>
              <a:spcAft>
                <a:spcPts val="1200"/>
              </a:spcAft>
              <a:buFont typeface="Arial" panose="020B0604020202020204" pitchFamily="34" charset="0"/>
              <a:buChar char="•"/>
            </a:pPr>
            <a:r>
              <a:rPr lang="en-US" altLang="zh-TW" sz="2000" dirty="0">
                <a:solidFill>
                  <a:schemeClr val="tx1">
                    <a:lumMod val="95000"/>
                    <a:lumOff val="5000"/>
                  </a:schemeClr>
                </a:solidFill>
                <a:latin typeface="Arial" panose="020B0604020202020204" pitchFamily="34" charset="0"/>
                <a:ea typeface="標楷體" panose="03000509000000000000" pitchFamily="65" charset="-120"/>
                <a:cs typeface="Arial" panose="020B0604020202020204" pitchFamily="34" charset="0"/>
              </a:rPr>
              <a:t>Why are the problems important?</a:t>
            </a:r>
          </a:p>
          <a:p>
            <a:pPr algn="just">
              <a:lnSpc>
                <a:spcPct val="120000"/>
              </a:lnSpc>
              <a:spcAft>
                <a:spcPts val="1200"/>
              </a:spcAft>
            </a:pPr>
            <a:r>
              <a:rPr lang="en-US" altLang="zh-TW" sz="2400" b="1" dirty="0">
                <a:solidFill>
                  <a:srgbClr val="467ABA"/>
                </a:solidFill>
                <a:latin typeface="Arial" panose="020B0604020202020204" pitchFamily="34" charset="0"/>
                <a:ea typeface="標楷體" panose="03000509000000000000" pitchFamily="65" charset="-120"/>
                <a:cs typeface="Arial" panose="020B0604020202020204" pitchFamily="34" charset="0"/>
              </a:rPr>
              <a:t>Challenges</a:t>
            </a:r>
          </a:p>
          <a:p>
            <a:pPr marL="285750" indent="-285750" algn="just">
              <a:lnSpc>
                <a:spcPct val="120000"/>
              </a:lnSpc>
              <a:spcAft>
                <a:spcPts val="1200"/>
              </a:spcAft>
              <a:buFont typeface="Arial" panose="020B0604020202020204" pitchFamily="34" charset="0"/>
              <a:buChar char="•"/>
            </a:pPr>
            <a:r>
              <a:rPr lang="en-US" altLang="zh-TW" sz="2000" dirty="0">
                <a:solidFill>
                  <a:schemeClr val="tx1">
                    <a:lumMod val="95000"/>
                    <a:lumOff val="5000"/>
                  </a:schemeClr>
                </a:solidFill>
                <a:latin typeface="Arial" panose="020B0604020202020204" pitchFamily="34" charset="0"/>
                <a:ea typeface="標楷體" panose="03000509000000000000" pitchFamily="65" charset="-120"/>
                <a:cs typeface="Arial" panose="020B0604020202020204" pitchFamily="34" charset="0"/>
              </a:rPr>
              <a:t>What are the limitation of current approaches? </a:t>
            </a:r>
          </a:p>
          <a:p>
            <a:pPr marL="285750" indent="-285750" algn="just">
              <a:lnSpc>
                <a:spcPct val="120000"/>
              </a:lnSpc>
              <a:spcAft>
                <a:spcPts val="1200"/>
              </a:spcAft>
              <a:buFont typeface="Arial" panose="020B0604020202020204" pitchFamily="34" charset="0"/>
              <a:buChar char="•"/>
            </a:pPr>
            <a:r>
              <a:rPr lang="en-US" altLang="zh-TW" sz="2000" dirty="0">
                <a:solidFill>
                  <a:schemeClr val="tx1">
                    <a:lumMod val="95000"/>
                    <a:lumOff val="5000"/>
                  </a:schemeClr>
                </a:solidFill>
                <a:latin typeface="Arial" panose="020B0604020202020204" pitchFamily="34" charset="0"/>
                <a:ea typeface="標楷體" panose="03000509000000000000" pitchFamily="65" charset="-120"/>
                <a:cs typeface="Arial" panose="020B0604020202020204" pitchFamily="34" charset="0"/>
              </a:rPr>
              <a:t>What are the differences between these prior approaches and your proposed?</a:t>
            </a:r>
          </a:p>
          <a:p>
            <a:pPr algn="just">
              <a:lnSpc>
                <a:spcPct val="120000"/>
              </a:lnSpc>
              <a:spcAft>
                <a:spcPts val="1200"/>
              </a:spcAft>
            </a:pPr>
            <a:r>
              <a:rPr lang="en-US" altLang="zh-TW" sz="2400" b="1" dirty="0">
                <a:solidFill>
                  <a:srgbClr val="467ABA"/>
                </a:solidFill>
                <a:latin typeface="Arial" panose="020B0604020202020204" pitchFamily="34" charset="0"/>
                <a:ea typeface="標楷體" panose="03000509000000000000" pitchFamily="65" charset="-120"/>
                <a:cs typeface="Arial" panose="020B0604020202020204" pitchFamily="34" charset="0"/>
              </a:rPr>
              <a:t>Goal</a:t>
            </a:r>
            <a:endParaRPr lang="en-US" altLang="zh-TW" sz="2000" b="1" dirty="0">
              <a:solidFill>
                <a:srgbClr val="467ABA"/>
              </a:solidFill>
              <a:latin typeface="Arial" panose="020B0604020202020204" pitchFamily="34" charset="0"/>
              <a:ea typeface="標楷體" panose="03000509000000000000" pitchFamily="65" charset="-120"/>
              <a:cs typeface="Arial" panose="020B0604020202020204" pitchFamily="34" charset="0"/>
            </a:endParaRPr>
          </a:p>
          <a:p>
            <a:pPr marL="285750" indent="-285750" algn="just">
              <a:lnSpc>
                <a:spcPct val="120000"/>
              </a:lnSpc>
              <a:spcAft>
                <a:spcPts val="1200"/>
              </a:spcAft>
              <a:buFont typeface="Arial" panose="020B0604020202020204" pitchFamily="34" charset="0"/>
              <a:buChar char="•"/>
            </a:pPr>
            <a:r>
              <a:rPr lang="en-US" altLang="zh-TW" sz="2000" dirty="0">
                <a:solidFill>
                  <a:schemeClr val="tx1">
                    <a:lumMod val="95000"/>
                    <a:lumOff val="5000"/>
                  </a:schemeClr>
                </a:solidFill>
                <a:latin typeface="Arial" panose="020B0604020202020204" pitchFamily="34" charset="0"/>
                <a:ea typeface="標楷體" panose="03000509000000000000" pitchFamily="65" charset="-120"/>
                <a:cs typeface="Arial" panose="020B0604020202020204" pitchFamily="34" charset="0"/>
              </a:rPr>
              <a:t>What is your key concept and its unique and novelty?</a:t>
            </a:r>
          </a:p>
          <a:p>
            <a:pPr marL="285750" indent="-285750" algn="just">
              <a:lnSpc>
                <a:spcPct val="120000"/>
              </a:lnSpc>
              <a:spcAft>
                <a:spcPts val="1200"/>
              </a:spcAft>
              <a:buFont typeface="Arial" panose="020B0604020202020204" pitchFamily="34" charset="0"/>
              <a:buChar char="•"/>
            </a:pPr>
            <a:r>
              <a:rPr lang="en-US" altLang="zh-TW" sz="2000" dirty="0">
                <a:solidFill>
                  <a:schemeClr val="tx1">
                    <a:lumMod val="95000"/>
                    <a:lumOff val="5000"/>
                  </a:schemeClr>
                </a:solidFill>
                <a:latin typeface="Arial" panose="020B0604020202020204" pitchFamily="34" charset="0"/>
                <a:ea typeface="標楷體" panose="03000509000000000000" pitchFamily="65" charset="-120"/>
                <a:cs typeface="Arial" panose="020B0604020202020204" pitchFamily="34" charset="0"/>
              </a:rPr>
              <a:t>What are the expected advantages?</a:t>
            </a:r>
          </a:p>
          <a:p>
            <a:pPr marL="285750" indent="-285750" algn="just">
              <a:lnSpc>
                <a:spcPct val="120000"/>
              </a:lnSpc>
              <a:spcAft>
                <a:spcPts val="1200"/>
              </a:spcAft>
              <a:buFont typeface="Arial" panose="020B0604020202020204" pitchFamily="34" charset="0"/>
              <a:buChar char="•"/>
            </a:pPr>
            <a:endParaRPr lang="en-US" altLang="zh-TW" sz="2000" dirty="0">
              <a:solidFill>
                <a:schemeClr val="tx1">
                  <a:lumMod val="95000"/>
                  <a:lumOff val="5000"/>
                </a:schemeClr>
              </a:solidFill>
              <a:latin typeface="Arial" panose="020B0604020202020204" pitchFamily="34" charset="0"/>
              <a:ea typeface="標楷體" panose="03000509000000000000" pitchFamily="65" charset="-120"/>
              <a:cs typeface="Arial" panose="020B0604020202020204" pitchFamily="34" charset="0"/>
            </a:endParaRPr>
          </a:p>
          <a:p>
            <a:pPr algn="just">
              <a:lnSpc>
                <a:spcPct val="120000"/>
              </a:lnSpc>
              <a:spcAft>
                <a:spcPts val="600"/>
              </a:spcAft>
            </a:pPr>
            <a:r>
              <a:rPr lang="en-US" altLang="zh-TW" sz="2400" dirty="0">
                <a:solidFill>
                  <a:srgbClr val="FF0000"/>
                </a:solidFill>
                <a:latin typeface="Arial" panose="020B0604020202020204" pitchFamily="34" charset="0"/>
                <a:ea typeface="標楷體" panose="03000509000000000000" pitchFamily="65" charset="-120"/>
                <a:cs typeface="Arial" panose="020B0604020202020204" pitchFamily="34" charset="0"/>
              </a:rPr>
              <a:t>Oral : 20 mins per team (15 mins for Presentation, and 5 mins for Q/A)</a:t>
            </a:r>
          </a:p>
          <a:p>
            <a:pPr algn="just">
              <a:lnSpc>
                <a:spcPct val="120000"/>
              </a:lnSpc>
              <a:spcAft>
                <a:spcPts val="600"/>
              </a:spcAft>
            </a:pPr>
            <a:r>
              <a:rPr lang="en-US" altLang="zh-TW" sz="2400" dirty="0">
                <a:solidFill>
                  <a:srgbClr val="FF0000"/>
                </a:solidFill>
                <a:latin typeface="Arial" panose="020B0604020202020204" pitchFamily="34" charset="0"/>
                <a:ea typeface="標楷體" panose="03000509000000000000" pitchFamily="65" charset="-120"/>
                <a:cs typeface="Arial" panose="020B0604020202020204" pitchFamily="34" charset="0"/>
              </a:rPr>
              <a:t>In English is better</a:t>
            </a:r>
          </a:p>
        </p:txBody>
      </p:sp>
    </p:spTree>
    <p:extLst>
      <p:ext uri="{BB962C8B-B14F-4D97-AF65-F5344CB8AC3E}">
        <p14:creationId xmlns:p14="http://schemas.microsoft.com/office/powerpoint/2010/main" val="2407856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4D0BFA-F7B9-304B-AAF9-54742E214B8A}"/>
              </a:ext>
            </a:extLst>
          </p:cNvPr>
          <p:cNvSpPr txBox="1"/>
          <p:nvPr/>
        </p:nvSpPr>
        <p:spPr>
          <a:xfrm>
            <a:off x="720000" y="431335"/>
            <a:ext cx="10646025" cy="769441"/>
          </a:xfrm>
          <a:prstGeom prst="rect">
            <a:avLst/>
          </a:prstGeom>
          <a:noFill/>
        </p:spPr>
        <p:txBody>
          <a:bodyPr wrap="square" rtlCol="0">
            <a:spAutoFit/>
          </a:bodyPr>
          <a:lstStyle/>
          <a:p>
            <a:r>
              <a:rPr kumimoji="0" lang="en-US" sz="4400" b="1" i="0" u="none" strike="noStrike" kern="1200" cap="none" spc="0" normalizeH="0" baseline="0" noProof="0" dirty="0">
                <a:ln>
                  <a:noFill/>
                </a:ln>
                <a:solidFill>
                  <a:srgbClr val="5B9BD5">
                    <a:lumMod val="50000"/>
                  </a:srgbClr>
                </a:solidFill>
                <a:effectLst/>
                <a:uLnTx/>
                <a:uFillTx/>
                <a:latin typeface="Tw Cen MT" panose="020B0602020104020603" pitchFamily="34" charset="77"/>
              </a:rPr>
              <a:t>Background</a:t>
            </a:r>
            <a:endParaRPr lang="en-US" sz="4400" dirty="0">
              <a:solidFill>
                <a:srgbClr val="5B9BD5">
                  <a:lumMod val="50000"/>
                </a:srgbClr>
              </a:solidFill>
              <a:latin typeface="Tw Cen MT" panose="020B0602020104020603" pitchFamily="34" charset="77"/>
            </a:endParaRPr>
          </a:p>
        </p:txBody>
      </p:sp>
      <p:pic>
        <p:nvPicPr>
          <p:cNvPr id="4" name="圖片 10">
            <a:extLst>
              <a:ext uri="{FF2B5EF4-FFF2-40B4-BE49-F238E27FC236}">
                <a16:creationId xmlns:a16="http://schemas.microsoft.com/office/drawing/2014/main" id="{F64F4A64-A16D-A542-8F0D-67A7FBE2C9C4}"/>
              </a:ext>
            </a:extLst>
          </p:cNvPr>
          <p:cNvPicPr>
            <a:picLocks noChangeAspect="1"/>
          </p:cNvPicPr>
          <p:nvPr/>
        </p:nvPicPr>
        <p:blipFill>
          <a:blip r:embed="rId2" cstate="print"/>
          <a:srcRect/>
          <a:stretch>
            <a:fillRect/>
          </a:stretch>
        </p:blipFill>
        <p:spPr bwMode="auto">
          <a:xfrm>
            <a:off x="11695886" y="102405"/>
            <a:ext cx="496114" cy="414331"/>
          </a:xfrm>
          <a:prstGeom prst="rect">
            <a:avLst/>
          </a:prstGeom>
          <a:noFill/>
          <a:ln w="9525">
            <a:noFill/>
            <a:miter lim="800000"/>
            <a:headEnd/>
            <a:tailEnd/>
          </a:ln>
        </p:spPr>
      </p:pic>
      <p:pic>
        <p:nvPicPr>
          <p:cNvPr id="5" name="Picture 4">
            <a:extLst>
              <a:ext uri="{FF2B5EF4-FFF2-40B4-BE49-F238E27FC236}">
                <a16:creationId xmlns:a16="http://schemas.microsoft.com/office/drawing/2014/main" id="{E0673298-BDAC-DC43-B041-0E3A5B0083A1}"/>
              </a:ext>
            </a:extLst>
          </p:cNvPr>
          <p:cNvPicPr>
            <a:picLocks noChangeAspect="1"/>
          </p:cNvPicPr>
          <p:nvPr/>
        </p:nvPicPr>
        <p:blipFill>
          <a:blip r:embed="rId3"/>
          <a:stretch>
            <a:fillRect/>
          </a:stretch>
        </p:blipFill>
        <p:spPr>
          <a:xfrm>
            <a:off x="10305990" y="105992"/>
            <a:ext cx="1233879" cy="439008"/>
          </a:xfrm>
          <a:prstGeom prst="rect">
            <a:avLst/>
          </a:prstGeom>
        </p:spPr>
      </p:pic>
      <p:sp>
        <p:nvSpPr>
          <p:cNvPr id="10" name="Slide Number Placeholder 9">
            <a:extLst>
              <a:ext uri="{FF2B5EF4-FFF2-40B4-BE49-F238E27FC236}">
                <a16:creationId xmlns:a16="http://schemas.microsoft.com/office/drawing/2014/main" id="{FE5D1BB0-AC2E-3143-8344-622836A44107}"/>
              </a:ext>
            </a:extLst>
          </p:cNvPr>
          <p:cNvSpPr>
            <a:spLocks noGrp="1"/>
          </p:cNvSpPr>
          <p:nvPr>
            <p:ph type="sldNum" sz="quarter" idx="12"/>
          </p:nvPr>
        </p:nvSpPr>
        <p:spPr/>
        <p:txBody>
          <a:bodyPr/>
          <a:lstStyle/>
          <a:p>
            <a:fld id="{67BC117D-83F2-EB4A-AF21-EDA51D737CAD}" type="slidenum">
              <a:rPr lang="en-US" smtClean="0"/>
              <a:t>4</a:t>
            </a:fld>
            <a:endParaRPr lang="en-US"/>
          </a:p>
        </p:txBody>
      </p:sp>
    </p:spTree>
    <p:extLst>
      <p:ext uri="{BB962C8B-B14F-4D97-AF65-F5344CB8AC3E}">
        <p14:creationId xmlns:p14="http://schemas.microsoft.com/office/powerpoint/2010/main" val="3813626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4D0BFA-F7B9-304B-AAF9-54742E214B8A}"/>
              </a:ext>
            </a:extLst>
          </p:cNvPr>
          <p:cNvSpPr txBox="1"/>
          <p:nvPr/>
        </p:nvSpPr>
        <p:spPr>
          <a:xfrm>
            <a:off x="720000" y="431335"/>
            <a:ext cx="10646025" cy="769441"/>
          </a:xfrm>
          <a:prstGeom prst="rect">
            <a:avLst/>
          </a:prstGeom>
          <a:noFill/>
        </p:spPr>
        <p:txBody>
          <a:bodyPr wrap="square" rtlCol="0">
            <a:spAutoFit/>
          </a:bodyPr>
          <a:lstStyle/>
          <a:p>
            <a:r>
              <a:rPr kumimoji="0" lang="en-US" sz="4400" b="1" i="0" u="none" strike="noStrike" kern="1200" cap="none" spc="0" normalizeH="0" baseline="0" noProof="0" dirty="0">
                <a:ln>
                  <a:noFill/>
                </a:ln>
                <a:solidFill>
                  <a:srgbClr val="5B9BD5">
                    <a:lumMod val="50000"/>
                  </a:srgbClr>
                </a:solidFill>
                <a:effectLst/>
                <a:uLnTx/>
                <a:uFillTx/>
                <a:latin typeface="Tw Cen MT" panose="020B0602020104020603" pitchFamily="34" charset="77"/>
              </a:rPr>
              <a:t>Problem</a:t>
            </a:r>
            <a:endParaRPr lang="en-US" sz="4400" dirty="0">
              <a:solidFill>
                <a:srgbClr val="5B9BD5">
                  <a:lumMod val="50000"/>
                </a:srgbClr>
              </a:solidFill>
              <a:latin typeface="Tw Cen MT" panose="020B0602020104020603" pitchFamily="34" charset="77"/>
            </a:endParaRPr>
          </a:p>
        </p:txBody>
      </p:sp>
      <p:pic>
        <p:nvPicPr>
          <p:cNvPr id="4" name="圖片 10">
            <a:extLst>
              <a:ext uri="{FF2B5EF4-FFF2-40B4-BE49-F238E27FC236}">
                <a16:creationId xmlns:a16="http://schemas.microsoft.com/office/drawing/2014/main" id="{F64F4A64-A16D-A542-8F0D-67A7FBE2C9C4}"/>
              </a:ext>
            </a:extLst>
          </p:cNvPr>
          <p:cNvPicPr>
            <a:picLocks noChangeAspect="1"/>
          </p:cNvPicPr>
          <p:nvPr/>
        </p:nvPicPr>
        <p:blipFill>
          <a:blip r:embed="rId2" cstate="print"/>
          <a:srcRect/>
          <a:stretch>
            <a:fillRect/>
          </a:stretch>
        </p:blipFill>
        <p:spPr bwMode="auto">
          <a:xfrm>
            <a:off x="11695886" y="102405"/>
            <a:ext cx="496114" cy="414331"/>
          </a:xfrm>
          <a:prstGeom prst="rect">
            <a:avLst/>
          </a:prstGeom>
          <a:noFill/>
          <a:ln w="9525">
            <a:noFill/>
            <a:miter lim="800000"/>
            <a:headEnd/>
            <a:tailEnd/>
          </a:ln>
        </p:spPr>
      </p:pic>
      <p:pic>
        <p:nvPicPr>
          <p:cNvPr id="5" name="Picture 4">
            <a:extLst>
              <a:ext uri="{FF2B5EF4-FFF2-40B4-BE49-F238E27FC236}">
                <a16:creationId xmlns:a16="http://schemas.microsoft.com/office/drawing/2014/main" id="{E0673298-BDAC-DC43-B041-0E3A5B0083A1}"/>
              </a:ext>
            </a:extLst>
          </p:cNvPr>
          <p:cNvPicPr>
            <a:picLocks noChangeAspect="1"/>
          </p:cNvPicPr>
          <p:nvPr/>
        </p:nvPicPr>
        <p:blipFill>
          <a:blip r:embed="rId3"/>
          <a:stretch>
            <a:fillRect/>
          </a:stretch>
        </p:blipFill>
        <p:spPr>
          <a:xfrm>
            <a:off x="10305990" y="105992"/>
            <a:ext cx="1233879" cy="439008"/>
          </a:xfrm>
          <a:prstGeom prst="rect">
            <a:avLst/>
          </a:prstGeom>
        </p:spPr>
      </p:pic>
      <p:sp>
        <p:nvSpPr>
          <p:cNvPr id="10" name="Slide Number Placeholder 9">
            <a:extLst>
              <a:ext uri="{FF2B5EF4-FFF2-40B4-BE49-F238E27FC236}">
                <a16:creationId xmlns:a16="http://schemas.microsoft.com/office/drawing/2014/main" id="{FE5D1BB0-AC2E-3143-8344-622836A44107}"/>
              </a:ext>
            </a:extLst>
          </p:cNvPr>
          <p:cNvSpPr>
            <a:spLocks noGrp="1"/>
          </p:cNvSpPr>
          <p:nvPr>
            <p:ph type="sldNum" sz="quarter" idx="12"/>
          </p:nvPr>
        </p:nvSpPr>
        <p:spPr/>
        <p:txBody>
          <a:bodyPr/>
          <a:lstStyle/>
          <a:p>
            <a:fld id="{67BC117D-83F2-EB4A-AF21-EDA51D737CAD}" type="slidenum">
              <a:rPr lang="en-US" smtClean="0"/>
              <a:t>5</a:t>
            </a:fld>
            <a:endParaRPr lang="en-US"/>
          </a:p>
        </p:txBody>
      </p:sp>
      <p:sp>
        <p:nvSpPr>
          <p:cNvPr id="7" name="TextBox 6">
            <a:extLst>
              <a:ext uri="{FF2B5EF4-FFF2-40B4-BE49-F238E27FC236}">
                <a16:creationId xmlns:a16="http://schemas.microsoft.com/office/drawing/2014/main" id="{174A3D19-1B82-4B96-90D9-6D178375611F}"/>
              </a:ext>
            </a:extLst>
          </p:cNvPr>
          <p:cNvSpPr txBox="1"/>
          <p:nvPr/>
        </p:nvSpPr>
        <p:spPr>
          <a:xfrm>
            <a:off x="720000" y="1526119"/>
            <a:ext cx="6096000" cy="3323795"/>
          </a:xfrm>
          <a:prstGeom prst="rect">
            <a:avLst/>
          </a:prstGeom>
          <a:noFill/>
        </p:spPr>
        <p:txBody>
          <a:bodyPr wrap="square">
            <a:spAutoFit/>
          </a:bodyPr>
          <a:lstStyle/>
          <a:p>
            <a:pPr marL="342900" marR="0" lvl="0" indent="-342900" algn="just">
              <a:lnSpc>
                <a:spcPct val="105000"/>
              </a:lnSpc>
              <a:spcBef>
                <a:spcPts val="0"/>
              </a:spcBef>
              <a:spcAft>
                <a:spcPts val="600"/>
              </a:spcAft>
              <a:buFont typeface="+mj-lt"/>
              <a:buAutoNum type="arabicPeriod"/>
            </a:pPr>
            <a:r>
              <a:rPr lang="en-US" sz="2400" kern="100" dirty="0">
                <a:solidFill>
                  <a:srgbClr val="000000"/>
                </a:solidFill>
                <a:effectLst/>
                <a:latin typeface="Times New Roman" panose="02020603050405020304" pitchFamily="18" charset="0"/>
                <a:ea typeface="DFKai-SB" panose="03000509000000000000"/>
                <a:cs typeface="Times New Roman" panose="02020603050405020304" pitchFamily="18" charset="0"/>
              </a:rPr>
              <a:t>What is the new state of the art computer vision’s network need to be chosen and suitable for signal classification?</a:t>
            </a:r>
            <a:endParaRPr lang="en-US" kern="100" dirty="0">
              <a:solidFill>
                <a:srgbClr val="000000"/>
              </a:solidFill>
              <a:effectLst/>
              <a:latin typeface="Times New Roman" panose="02020603050405020304" pitchFamily="18" charset="0"/>
              <a:ea typeface="DFKai-SB" panose="03000509000000000000"/>
              <a:cs typeface="Times New Roman" panose="02020603050405020304" pitchFamily="18" charset="0"/>
            </a:endParaRPr>
          </a:p>
          <a:p>
            <a:pPr marL="342900" marR="0" lvl="0" indent="-342900" algn="just">
              <a:lnSpc>
                <a:spcPct val="105000"/>
              </a:lnSpc>
              <a:spcBef>
                <a:spcPts val="0"/>
              </a:spcBef>
              <a:spcAft>
                <a:spcPts val="600"/>
              </a:spcAft>
              <a:buFont typeface="+mj-lt"/>
              <a:buAutoNum type="arabicPeriod"/>
            </a:pPr>
            <a:r>
              <a:rPr lang="en-US" sz="2400" kern="100" dirty="0">
                <a:solidFill>
                  <a:srgbClr val="000000"/>
                </a:solidFill>
                <a:effectLst/>
                <a:latin typeface="Times New Roman" panose="02020603050405020304" pitchFamily="18" charset="0"/>
                <a:ea typeface="DFKai-SB" panose="03000509000000000000"/>
                <a:cs typeface="Times New Roman" panose="02020603050405020304" pitchFamily="18" charset="0"/>
              </a:rPr>
              <a:t>How we process the dataset to classify the signal using the new state of the art computer vision network?</a:t>
            </a:r>
            <a:endParaRPr lang="en-US" kern="100" dirty="0">
              <a:solidFill>
                <a:srgbClr val="000000"/>
              </a:solidFill>
              <a:effectLst/>
              <a:latin typeface="Times New Roman" panose="02020603050405020304" pitchFamily="18" charset="0"/>
              <a:ea typeface="DFKai-SB" panose="03000509000000000000"/>
              <a:cs typeface="Times New Roman" panose="02020603050405020304" pitchFamily="18" charset="0"/>
            </a:endParaRPr>
          </a:p>
          <a:p>
            <a:pPr marL="342900" marR="0" lvl="0" indent="-342900" algn="just">
              <a:lnSpc>
                <a:spcPct val="105000"/>
              </a:lnSpc>
              <a:spcBef>
                <a:spcPts val="0"/>
              </a:spcBef>
              <a:spcAft>
                <a:spcPts val="600"/>
              </a:spcAft>
              <a:buFont typeface="+mj-lt"/>
              <a:buAutoNum type="arabicPeriod"/>
            </a:pPr>
            <a:r>
              <a:rPr lang="en-US" sz="2400" kern="100" dirty="0">
                <a:solidFill>
                  <a:srgbClr val="000000"/>
                </a:solidFill>
                <a:effectLst/>
                <a:latin typeface="Times New Roman" panose="02020603050405020304" pitchFamily="18" charset="0"/>
                <a:ea typeface="DFKai-SB" panose="03000509000000000000"/>
                <a:cs typeface="Times New Roman" panose="02020603050405020304" pitchFamily="18" charset="0"/>
              </a:rPr>
              <a:t>How we could do a benchmark comparison with the previous state of the art method?</a:t>
            </a:r>
            <a:endParaRPr lang="en-US" kern="100" dirty="0">
              <a:solidFill>
                <a:srgbClr val="000000"/>
              </a:solidFill>
              <a:effectLst/>
              <a:latin typeface="Times New Roman" panose="02020603050405020304" pitchFamily="18" charset="0"/>
              <a:ea typeface="DFKai-SB" panose="03000509000000000000"/>
              <a:cs typeface="Times New Roman" panose="02020603050405020304" pitchFamily="18" charset="0"/>
            </a:endParaRPr>
          </a:p>
        </p:txBody>
      </p:sp>
    </p:spTree>
    <p:extLst>
      <p:ext uri="{BB962C8B-B14F-4D97-AF65-F5344CB8AC3E}">
        <p14:creationId xmlns:p14="http://schemas.microsoft.com/office/powerpoint/2010/main" val="1890129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E93BED-3402-FB46-97C2-862E1BA158B7}"/>
              </a:ext>
            </a:extLst>
          </p:cNvPr>
          <p:cNvSpPr txBox="1"/>
          <p:nvPr/>
        </p:nvSpPr>
        <p:spPr>
          <a:xfrm>
            <a:off x="720000" y="431335"/>
            <a:ext cx="1316386" cy="769441"/>
          </a:xfrm>
          <a:prstGeom prst="rect">
            <a:avLst/>
          </a:prstGeom>
          <a:noFill/>
        </p:spPr>
        <p:txBody>
          <a:bodyPr wrap="none" rtlCol="0">
            <a:spAutoFit/>
          </a:bodyPr>
          <a:lstStyle/>
          <a:p>
            <a:pPr lvl="0"/>
            <a:r>
              <a:rPr lang="en-US" altLang="zh-TW" sz="4400" b="1" dirty="0">
                <a:solidFill>
                  <a:srgbClr val="5B9BD5">
                    <a:lumMod val="50000"/>
                  </a:srgbClr>
                </a:solidFill>
                <a:latin typeface="Tw Cen MT" panose="020B0602020104020603" pitchFamily="34" charset="77"/>
              </a:rPr>
              <a:t>Goal</a:t>
            </a:r>
            <a:endParaRPr kumimoji="0" lang="en-US" sz="4400" i="0" u="none" strike="noStrike" kern="1200" cap="none" spc="0" normalizeH="0" baseline="0" noProof="0" dirty="0">
              <a:ln>
                <a:noFill/>
              </a:ln>
              <a:solidFill>
                <a:srgbClr val="5B9BD5">
                  <a:lumMod val="50000"/>
                </a:srgbClr>
              </a:solidFill>
              <a:effectLst/>
              <a:uLnTx/>
              <a:uFillTx/>
              <a:latin typeface="Tw Cen MT" panose="020B0602020104020603" pitchFamily="34" charset="77"/>
            </a:endParaRPr>
          </a:p>
        </p:txBody>
      </p:sp>
      <p:sp>
        <p:nvSpPr>
          <p:cNvPr id="10" name="Slide Number Placeholder 9">
            <a:extLst>
              <a:ext uri="{FF2B5EF4-FFF2-40B4-BE49-F238E27FC236}">
                <a16:creationId xmlns:a16="http://schemas.microsoft.com/office/drawing/2014/main" id="{5479667C-B6F1-AC40-9E41-3CAA8E16563E}"/>
              </a:ext>
            </a:extLst>
          </p:cNvPr>
          <p:cNvSpPr>
            <a:spLocks noGrp="1"/>
          </p:cNvSpPr>
          <p:nvPr>
            <p:ph type="sldNum" sz="quarter" idx="12"/>
          </p:nvPr>
        </p:nvSpPr>
        <p:spPr/>
        <p:txBody>
          <a:bodyPr/>
          <a:lstStyle/>
          <a:p>
            <a:fld id="{67BC117D-83F2-EB4A-AF21-EDA51D737CAD}" type="slidenum">
              <a:rPr lang="en-US" smtClean="0"/>
              <a:t>6</a:t>
            </a:fld>
            <a:endParaRPr lang="en-US"/>
          </a:p>
        </p:txBody>
      </p:sp>
      <p:pic>
        <p:nvPicPr>
          <p:cNvPr id="15" name="圖片 10">
            <a:extLst>
              <a:ext uri="{FF2B5EF4-FFF2-40B4-BE49-F238E27FC236}">
                <a16:creationId xmlns:a16="http://schemas.microsoft.com/office/drawing/2014/main" id="{8CA1BC41-79ED-9E40-AEDA-68B66BB5FE60}"/>
              </a:ext>
            </a:extLst>
          </p:cNvPr>
          <p:cNvPicPr>
            <a:picLocks noChangeAspect="1"/>
          </p:cNvPicPr>
          <p:nvPr/>
        </p:nvPicPr>
        <p:blipFill>
          <a:blip r:embed="rId3" cstate="print"/>
          <a:srcRect/>
          <a:stretch>
            <a:fillRect/>
          </a:stretch>
        </p:blipFill>
        <p:spPr bwMode="auto">
          <a:xfrm>
            <a:off x="11695886" y="102405"/>
            <a:ext cx="496114" cy="414331"/>
          </a:xfrm>
          <a:prstGeom prst="rect">
            <a:avLst/>
          </a:prstGeom>
          <a:noFill/>
          <a:ln w="9525">
            <a:noFill/>
            <a:miter lim="800000"/>
            <a:headEnd/>
            <a:tailEnd/>
          </a:ln>
        </p:spPr>
      </p:pic>
      <p:pic>
        <p:nvPicPr>
          <p:cNvPr id="18" name="Picture 17">
            <a:extLst>
              <a:ext uri="{FF2B5EF4-FFF2-40B4-BE49-F238E27FC236}">
                <a16:creationId xmlns:a16="http://schemas.microsoft.com/office/drawing/2014/main" id="{98A8A12C-1898-AC49-ABBA-E97EE94E8CB8}"/>
              </a:ext>
            </a:extLst>
          </p:cNvPr>
          <p:cNvPicPr>
            <a:picLocks noChangeAspect="1"/>
          </p:cNvPicPr>
          <p:nvPr/>
        </p:nvPicPr>
        <p:blipFill>
          <a:blip r:embed="rId4"/>
          <a:stretch>
            <a:fillRect/>
          </a:stretch>
        </p:blipFill>
        <p:spPr>
          <a:xfrm>
            <a:off x="10305990" y="105992"/>
            <a:ext cx="1233879" cy="439008"/>
          </a:xfrm>
          <a:prstGeom prst="rect">
            <a:avLst/>
          </a:prstGeom>
        </p:spPr>
      </p:pic>
      <p:sp>
        <p:nvSpPr>
          <p:cNvPr id="9" name="TextBox 8">
            <a:extLst>
              <a:ext uri="{FF2B5EF4-FFF2-40B4-BE49-F238E27FC236}">
                <a16:creationId xmlns:a16="http://schemas.microsoft.com/office/drawing/2014/main" id="{EF47C5B6-2493-41F6-853C-D7CD3071C754}"/>
              </a:ext>
            </a:extLst>
          </p:cNvPr>
          <p:cNvSpPr txBox="1"/>
          <p:nvPr/>
        </p:nvSpPr>
        <p:spPr>
          <a:xfrm>
            <a:off x="720000" y="1805574"/>
            <a:ext cx="5689509" cy="4022448"/>
          </a:xfrm>
          <a:prstGeom prst="rect">
            <a:avLst/>
          </a:prstGeom>
          <a:noFill/>
        </p:spPr>
        <p:txBody>
          <a:bodyPr wrap="square">
            <a:spAutoFit/>
          </a:bodyPr>
          <a:lstStyle/>
          <a:p>
            <a:pPr marL="171450" marR="0" lvl="3" indent="-171450" algn="just">
              <a:lnSpc>
                <a:spcPct val="105000"/>
              </a:lnSpc>
              <a:spcBef>
                <a:spcPts val="0"/>
              </a:spcBef>
              <a:spcAft>
                <a:spcPts val="600"/>
              </a:spcAft>
              <a:buFont typeface="Arial" panose="020B0604020202020204" pitchFamily="34" charset="0"/>
              <a:buChar char="•"/>
            </a:pPr>
            <a:r>
              <a:rPr lang="en-US" sz="2400" kern="100" spc="5" dirty="0">
                <a:solidFill>
                  <a:srgbClr val="000000"/>
                </a:solidFill>
                <a:effectLst/>
                <a:latin typeface="Times New Roman" panose="02020603050405020304" pitchFamily="18" charset="0"/>
                <a:ea typeface="DFKai-SB" panose="03000509000000000000"/>
                <a:cs typeface="Times New Roman" panose="02020603050405020304" pitchFamily="18" charset="0"/>
              </a:rPr>
              <a:t>Our target is to get higher accuracy in lower SNR value. It will indicate that our model is robust under the noisy signal modulation. </a:t>
            </a:r>
            <a:endParaRPr lang="en-US" kern="100" dirty="0">
              <a:solidFill>
                <a:srgbClr val="000000"/>
              </a:solidFill>
              <a:effectLst/>
              <a:latin typeface="Times New Roman" panose="02020603050405020304" pitchFamily="18" charset="0"/>
              <a:ea typeface="DFKai-SB" panose="03000509000000000000"/>
              <a:cs typeface="Times New Roman" panose="02020603050405020304" pitchFamily="18" charset="0"/>
            </a:endParaRPr>
          </a:p>
          <a:p>
            <a:pPr marL="171450" marR="0" lvl="0" indent="-171450" algn="just">
              <a:lnSpc>
                <a:spcPct val="105000"/>
              </a:lnSpc>
              <a:spcBef>
                <a:spcPts val="0"/>
              </a:spcBef>
              <a:spcAft>
                <a:spcPts val="600"/>
              </a:spcAft>
              <a:buFont typeface="Arial" panose="020B0604020202020204" pitchFamily="34" charset="0"/>
              <a:buChar char="•"/>
            </a:pPr>
            <a:r>
              <a:rPr lang="en-US" sz="2400" kern="100" spc="5" dirty="0">
                <a:solidFill>
                  <a:srgbClr val="000000"/>
                </a:solidFill>
                <a:effectLst/>
                <a:latin typeface="Times New Roman" panose="02020603050405020304" pitchFamily="18" charset="0"/>
                <a:ea typeface="DFKai-SB" panose="03000509000000000000"/>
                <a:cs typeface="Times New Roman" panose="02020603050405020304" pitchFamily="18" charset="0"/>
              </a:rPr>
              <a:t>We will design a new deep learning architecture and try to get the comparable results in terms of accuracy, model efficiency, training time, and testing time (inference time) with state of the art or even better.</a:t>
            </a:r>
            <a:endParaRPr lang="en-US" kern="100" dirty="0">
              <a:solidFill>
                <a:srgbClr val="000000"/>
              </a:solidFill>
              <a:effectLst/>
              <a:latin typeface="Times New Roman" panose="02020603050405020304" pitchFamily="18" charset="0"/>
              <a:ea typeface="DFKai-SB" panose="03000509000000000000"/>
              <a:cs typeface="Times New Roman" panose="02020603050405020304" pitchFamily="18" charset="0"/>
            </a:endParaRPr>
          </a:p>
        </p:txBody>
      </p:sp>
    </p:spTree>
    <p:extLst>
      <p:ext uri="{BB962C8B-B14F-4D97-AF65-F5344CB8AC3E}">
        <p14:creationId xmlns:p14="http://schemas.microsoft.com/office/powerpoint/2010/main" val="1080664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4D0BFA-F7B9-304B-AAF9-54742E214B8A}"/>
              </a:ext>
            </a:extLst>
          </p:cNvPr>
          <p:cNvSpPr txBox="1"/>
          <p:nvPr/>
        </p:nvSpPr>
        <p:spPr>
          <a:xfrm>
            <a:off x="720000" y="431335"/>
            <a:ext cx="10646025" cy="769441"/>
          </a:xfrm>
          <a:prstGeom prst="rect">
            <a:avLst/>
          </a:prstGeom>
          <a:noFill/>
        </p:spPr>
        <p:txBody>
          <a:bodyPr wrap="square" rtlCol="0">
            <a:spAutoFit/>
          </a:bodyPr>
          <a:lstStyle/>
          <a:p>
            <a:r>
              <a:rPr kumimoji="0" lang="en-US" sz="4400" b="1" i="0" u="none" strike="noStrike" kern="1200" cap="none" spc="0" normalizeH="0" baseline="0" noProof="0" dirty="0">
                <a:ln>
                  <a:noFill/>
                </a:ln>
                <a:solidFill>
                  <a:srgbClr val="5B9BD5">
                    <a:lumMod val="50000"/>
                  </a:srgbClr>
                </a:solidFill>
                <a:effectLst/>
                <a:uLnTx/>
                <a:uFillTx/>
                <a:latin typeface="Tw Cen MT" panose="020B0602020104020603" pitchFamily="34" charset="77"/>
              </a:rPr>
              <a:t>Challenges</a:t>
            </a:r>
            <a:endParaRPr lang="en-US" sz="4400" dirty="0">
              <a:solidFill>
                <a:srgbClr val="5B9BD5">
                  <a:lumMod val="50000"/>
                </a:srgbClr>
              </a:solidFill>
              <a:latin typeface="Tw Cen MT" panose="020B0602020104020603" pitchFamily="34" charset="77"/>
            </a:endParaRPr>
          </a:p>
        </p:txBody>
      </p:sp>
      <p:pic>
        <p:nvPicPr>
          <p:cNvPr id="4" name="圖片 10">
            <a:extLst>
              <a:ext uri="{FF2B5EF4-FFF2-40B4-BE49-F238E27FC236}">
                <a16:creationId xmlns:a16="http://schemas.microsoft.com/office/drawing/2014/main" id="{F64F4A64-A16D-A542-8F0D-67A7FBE2C9C4}"/>
              </a:ext>
            </a:extLst>
          </p:cNvPr>
          <p:cNvPicPr>
            <a:picLocks noChangeAspect="1"/>
          </p:cNvPicPr>
          <p:nvPr/>
        </p:nvPicPr>
        <p:blipFill>
          <a:blip r:embed="rId2" cstate="print"/>
          <a:srcRect/>
          <a:stretch>
            <a:fillRect/>
          </a:stretch>
        </p:blipFill>
        <p:spPr bwMode="auto">
          <a:xfrm>
            <a:off x="11695886" y="102405"/>
            <a:ext cx="496114" cy="414331"/>
          </a:xfrm>
          <a:prstGeom prst="rect">
            <a:avLst/>
          </a:prstGeom>
          <a:noFill/>
          <a:ln w="9525">
            <a:noFill/>
            <a:miter lim="800000"/>
            <a:headEnd/>
            <a:tailEnd/>
          </a:ln>
        </p:spPr>
      </p:pic>
      <p:pic>
        <p:nvPicPr>
          <p:cNvPr id="5" name="Picture 4">
            <a:extLst>
              <a:ext uri="{FF2B5EF4-FFF2-40B4-BE49-F238E27FC236}">
                <a16:creationId xmlns:a16="http://schemas.microsoft.com/office/drawing/2014/main" id="{E0673298-BDAC-DC43-B041-0E3A5B0083A1}"/>
              </a:ext>
            </a:extLst>
          </p:cNvPr>
          <p:cNvPicPr>
            <a:picLocks noChangeAspect="1"/>
          </p:cNvPicPr>
          <p:nvPr/>
        </p:nvPicPr>
        <p:blipFill>
          <a:blip r:embed="rId3"/>
          <a:stretch>
            <a:fillRect/>
          </a:stretch>
        </p:blipFill>
        <p:spPr>
          <a:xfrm>
            <a:off x="10305990" y="105992"/>
            <a:ext cx="1233879" cy="439008"/>
          </a:xfrm>
          <a:prstGeom prst="rect">
            <a:avLst/>
          </a:prstGeom>
        </p:spPr>
      </p:pic>
      <p:sp>
        <p:nvSpPr>
          <p:cNvPr id="10" name="Slide Number Placeholder 9">
            <a:extLst>
              <a:ext uri="{FF2B5EF4-FFF2-40B4-BE49-F238E27FC236}">
                <a16:creationId xmlns:a16="http://schemas.microsoft.com/office/drawing/2014/main" id="{FE5D1BB0-AC2E-3143-8344-622836A44107}"/>
              </a:ext>
            </a:extLst>
          </p:cNvPr>
          <p:cNvSpPr>
            <a:spLocks noGrp="1"/>
          </p:cNvSpPr>
          <p:nvPr>
            <p:ph type="sldNum" sz="quarter" idx="12"/>
          </p:nvPr>
        </p:nvSpPr>
        <p:spPr/>
        <p:txBody>
          <a:bodyPr/>
          <a:lstStyle/>
          <a:p>
            <a:fld id="{67BC117D-83F2-EB4A-AF21-EDA51D737CAD}" type="slidenum">
              <a:rPr lang="en-US" smtClean="0"/>
              <a:t>7</a:t>
            </a:fld>
            <a:endParaRPr lang="en-US" dirty="0"/>
          </a:p>
        </p:txBody>
      </p:sp>
      <p:pic>
        <p:nvPicPr>
          <p:cNvPr id="6" name="Picture 5" descr="Image for post">
            <a:extLst>
              <a:ext uri="{FF2B5EF4-FFF2-40B4-BE49-F238E27FC236}">
                <a16:creationId xmlns:a16="http://schemas.microsoft.com/office/drawing/2014/main" id="{4FC5A9E7-2EC9-4BB9-AEAD-29B0E66CD8BC}"/>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20874" y="1526119"/>
            <a:ext cx="5923069" cy="3941233"/>
          </a:xfrm>
          <a:prstGeom prst="rect">
            <a:avLst/>
          </a:prstGeom>
          <a:noFill/>
          <a:ln>
            <a:noFill/>
          </a:ln>
        </p:spPr>
      </p:pic>
      <p:sp>
        <p:nvSpPr>
          <p:cNvPr id="8" name="TextBox 7">
            <a:extLst>
              <a:ext uri="{FF2B5EF4-FFF2-40B4-BE49-F238E27FC236}">
                <a16:creationId xmlns:a16="http://schemas.microsoft.com/office/drawing/2014/main" id="{A37D007B-55C5-4D79-8499-0B4A5913F7F2}"/>
              </a:ext>
            </a:extLst>
          </p:cNvPr>
          <p:cNvSpPr txBox="1"/>
          <p:nvPr/>
        </p:nvSpPr>
        <p:spPr>
          <a:xfrm>
            <a:off x="556612" y="1606238"/>
            <a:ext cx="5486400" cy="4070345"/>
          </a:xfrm>
          <a:prstGeom prst="rect">
            <a:avLst/>
          </a:prstGeom>
          <a:noFill/>
        </p:spPr>
        <p:txBody>
          <a:bodyPr wrap="square">
            <a:spAutoFit/>
          </a:bodyPr>
          <a:lstStyle/>
          <a:p>
            <a:pPr marL="342900" marR="0" lvl="0" indent="-342900" algn="just">
              <a:spcBef>
                <a:spcPts val="1200"/>
              </a:spcBef>
              <a:spcAft>
                <a:spcPts val="500"/>
              </a:spcAft>
              <a:buFont typeface="+mj-lt"/>
              <a:buAutoNum type="arabicPeriod"/>
            </a:pPr>
            <a:r>
              <a:rPr lang="en-US" sz="1800" kern="100" spc="5" dirty="0">
                <a:solidFill>
                  <a:srgbClr val="000000"/>
                </a:solidFill>
                <a:effectLst/>
                <a:latin typeface="Times New Roman" panose="02020603050405020304" pitchFamily="18" charset="0"/>
                <a:ea typeface="DFKai-SB" panose="03000509000000000000"/>
                <a:cs typeface="Times New Roman" panose="02020603050405020304" pitchFamily="18" charset="0"/>
              </a:rPr>
              <a:t>In reality, the signal is always not ideal and combined with unwanted signal that is considered as noise. In the image above, we can see how drastically noise can affect our ability to recognize a signal.</a:t>
            </a:r>
            <a:endParaRPr lang="en-US" sz="1400" kern="100" dirty="0">
              <a:solidFill>
                <a:srgbClr val="000000"/>
              </a:solidFill>
              <a:effectLst/>
              <a:latin typeface="Times New Roman" panose="02020603050405020304" pitchFamily="18" charset="0"/>
              <a:ea typeface="DFKai-SB" panose="03000509000000000000"/>
              <a:cs typeface="Times New Roman" panose="02020603050405020304" pitchFamily="18" charset="0"/>
            </a:endParaRPr>
          </a:p>
          <a:p>
            <a:pPr marL="342900" marR="0" lvl="0" indent="-342900" algn="just">
              <a:spcBef>
                <a:spcPts val="1200"/>
              </a:spcBef>
              <a:spcAft>
                <a:spcPts val="500"/>
              </a:spcAft>
              <a:buFont typeface="+mj-lt"/>
              <a:buAutoNum type="arabicPeriod"/>
            </a:pPr>
            <a:r>
              <a:rPr lang="en-US" sz="1800" kern="100" spc="5" dirty="0">
                <a:solidFill>
                  <a:srgbClr val="000000"/>
                </a:solidFill>
                <a:effectLst/>
                <a:latin typeface="Times New Roman" panose="02020603050405020304" pitchFamily="18" charset="0"/>
                <a:ea typeface="DFKai-SB" panose="03000509000000000000"/>
                <a:cs typeface="Times New Roman" panose="02020603050405020304" pitchFamily="18" charset="0"/>
              </a:rPr>
              <a:t>A clean signal will have a high SNR and a noisy signal will have a low SNR. We should be able to classify signals both in low SNR and high SNR. </a:t>
            </a:r>
            <a:endParaRPr lang="en-US" sz="1400" kern="100" dirty="0">
              <a:solidFill>
                <a:srgbClr val="000000"/>
              </a:solidFill>
              <a:effectLst/>
              <a:latin typeface="Times New Roman" panose="02020603050405020304" pitchFamily="18" charset="0"/>
              <a:ea typeface="DFKai-SB" panose="03000509000000000000"/>
              <a:cs typeface="Times New Roman" panose="02020603050405020304" pitchFamily="18" charset="0"/>
            </a:endParaRPr>
          </a:p>
          <a:p>
            <a:pPr marL="342900" marR="0" lvl="0" indent="-342900" algn="just">
              <a:spcBef>
                <a:spcPts val="1200"/>
              </a:spcBef>
              <a:spcAft>
                <a:spcPts val="500"/>
              </a:spcAft>
              <a:buFont typeface="+mj-lt"/>
              <a:buAutoNum type="arabicPeriod"/>
            </a:pPr>
            <a:r>
              <a:rPr lang="en-US" sz="1800" kern="100" spc="5" dirty="0">
                <a:solidFill>
                  <a:srgbClr val="000000"/>
                </a:solidFill>
                <a:effectLst/>
                <a:latin typeface="Times New Roman" panose="02020603050405020304" pitchFamily="18" charset="0"/>
                <a:ea typeface="DFKai-SB" panose="03000509000000000000"/>
                <a:cs typeface="Times New Roman" panose="02020603050405020304" pitchFamily="18" charset="0"/>
              </a:rPr>
              <a:t>The classification task will be using the signal under AWGN conditions and Impairments.</a:t>
            </a:r>
            <a:endParaRPr lang="en-US" sz="1400" kern="100" dirty="0">
              <a:solidFill>
                <a:srgbClr val="000000"/>
              </a:solidFill>
              <a:latin typeface="Times New Roman" panose="02020603050405020304" pitchFamily="18" charset="0"/>
              <a:ea typeface="DFKai-SB" panose="03000509000000000000"/>
              <a:cs typeface="Times New Roman" panose="02020603050405020304" pitchFamily="18" charset="0"/>
            </a:endParaRPr>
          </a:p>
          <a:p>
            <a:pPr marL="342900" marR="0" lvl="0" indent="-342900" algn="just">
              <a:spcBef>
                <a:spcPts val="1200"/>
              </a:spcBef>
              <a:spcAft>
                <a:spcPts val="500"/>
              </a:spcAft>
              <a:buFont typeface="+mj-lt"/>
              <a:buAutoNum type="arabicPeriod"/>
            </a:pPr>
            <a:r>
              <a:rPr lang="en-US" sz="1800" spc="5" dirty="0">
                <a:effectLst/>
                <a:latin typeface="Times New Roman" panose="02020603050405020304" pitchFamily="18" charset="0"/>
                <a:ea typeface="DFKai-SB" panose="03000509000000000000"/>
              </a:rPr>
              <a:t>We use the </a:t>
            </a:r>
            <a:r>
              <a:rPr lang="en-US" sz="1800" spc="5" dirty="0" err="1">
                <a:effectLst/>
                <a:latin typeface="Times New Roman" panose="02020603050405020304" pitchFamily="18" charset="0"/>
                <a:ea typeface="DFKai-SB" panose="03000509000000000000"/>
              </a:rPr>
              <a:t>DeepSig</a:t>
            </a:r>
            <a:r>
              <a:rPr lang="en-US" sz="1800" spc="5" dirty="0">
                <a:effectLst/>
                <a:latin typeface="Times New Roman" panose="02020603050405020304" pitchFamily="18" charset="0"/>
                <a:ea typeface="DFKai-SB" panose="03000509000000000000"/>
              </a:rPr>
              <a:t> Radio Signal Dataset, this dataset is pretty large (18GB). The state-of-the-art model need around 15 hours to train</a:t>
            </a:r>
            <a:endParaRPr lang="en-US" dirty="0"/>
          </a:p>
        </p:txBody>
      </p:sp>
    </p:spTree>
    <p:extLst>
      <p:ext uri="{BB962C8B-B14F-4D97-AF65-F5344CB8AC3E}">
        <p14:creationId xmlns:p14="http://schemas.microsoft.com/office/powerpoint/2010/main" val="3718236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E93BED-3402-FB46-97C2-862E1BA158B7}"/>
              </a:ext>
            </a:extLst>
          </p:cNvPr>
          <p:cNvSpPr txBox="1"/>
          <p:nvPr/>
        </p:nvSpPr>
        <p:spPr>
          <a:xfrm>
            <a:off x="720000" y="431335"/>
            <a:ext cx="3773662" cy="769441"/>
          </a:xfrm>
          <a:prstGeom prst="rect">
            <a:avLst/>
          </a:prstGeom>
          <a:noFill/>
        </p:spPr>
        <p:txBody>
          <a:bodyPr wrap="none" rtlCol="0">
            <a:spAutoFit/>
          </a:bodyPr>
          <a:lstStyle/>
          <a:p>
            <a:pPr lvl="0"/>
            <a:r>
              <a:rPr lang="en-US" altLang="zh-TW" sz="4400" b="1" dirty="0">
                <a:solidFill>
                  <a:srgbClr val="5B9BD5">
                    <a:lumMod val="50000"/>
                  </a:srgbClr>
                </a:solidFill>
                <a:latin typeface="Tw Cen MT" panose="020B0602020104020603" pitchFamily="34" charset="77"/>
              </a:rPr>
              <a:t>Key References</a:t>
            </a:r>
            <a:endParaRPr kumimoji="0" lang="en-US" sz="4400" i="0" u="none" strike="noStrike" kern="1200" cap="none" spc="0" normalizeH="0" baseline="0" noProof="0" dirty="0">
              <a:ln>
                <a:noFill/>
              </a:ln>
              <a:solidFill>
                <a:srgbClr val="5B9BD5">
                  <a:lumMod val="50000"/>
                </a:srgbClr>
              </a:solidFill>
              <a:effectLst/>
              <a:uLnTx/>
              <a:uFillTx/>
              <a:latin typeface="Tw Cen MT" panose="020B0602020104020603" pitchFamily="34" charset="77"/>
            </a:endParaRPr>
          </a:p>
        </p:txBody>
      </p:sp>
      <p:sp>
        <p:nvSpPr>
          <p:cNvPr id="10" name="Slide Number Placeholder 9">
            <a:extLst>
              <a:ext uri="{FF2B5EF4-FFF2-40B4-BE49-F238E27FC236}">
                <a16:creationId xmlns:a16="http://schemas.microsoft.com/office/drawing/2014/main" id="{5479667C-B6F1-AC40-9E41-3CAA8E16563E}"/>
              </a:ext>
            </a:extLst>
          </p:cNvPr>
          <p:cNvSpPr>
            <a:spLocks noGrp="1"/>
          </p:cNvSpPr>
          <p:nvPr>
            <p:ph type="sldNum" sz="quarter" idx="12"/>
          </p:nvPr>
        </p:nvSpPr>
        <p:spPr/>
        <p:txBody>
          <a:bodyPr/>
          <a:lstStyle/>
          <a:p>
            <a:fld id="{67BC117D-83F2-EB4A-AF21-EDA51D737CAD}" type="slidenum">
              <a:rPr lang="en-US" smtClean="0"/>
              <a:t>8</a:t>
            </a:fld>
            <a:endParaRPr lang="en-US"/>
          </a:p>
        </p:txBody>
      </p:sp>
      <p:pic>
        <p:nvPicPr>
          <p:cNvPr id="15" name="圖片 10">
            <a:extLst>
              <a:ext uri="{FF2B5EF4-FFF2-40B4-BE49-F238E27FC236}">
                <a16:creationId xmlns:a16="http://schemas.microsoft.com/office/drawing/2014/main" id="{8CA1BC41-79ED-9E40-AEDA-68B66BB5FE60}"/>
              </a:ext>
            </a:extLst>
          </p:cNvPr>
          <p:cNvPicPr>
            <a:picLocks noChangeAspect="1"/>
          </p:cNvPicPr>
          <p:nvPr/>
        </p:nvPicPr>
        <p:blipFill>
          <a:blip r:embed="rId3" cstate="print"/>
          <a:srcRect/>
          <a:stretch>
            <a:fillRect/>
          </a:stretch>
        </p:blipFill>
        <p:spPr bwMode="auto">
          <a:xfrm>
            <a:off x="11695886" y="102405"/>
            <a:ext cx="496114" cy="414331"/>
          </a:xfrm>
          <a:prstGeom prst="rect">
            <a:avLst/>
          </a:prstGeom>
          <a:noFill/>
          <a:ln w="9525">
            <a:noFill/>
            <a:miter lim="800000"/>
            <a:headEnd/>
            <a:tailEnd/>
          </a:ln>
        </p:spPr>
      </p:pic>
      <p:pic>
        <p:nvPicPr>
          <p:cNvPr id="18" name="Picture 17">
            <a:extLst>
              <a:ext uri="{FF2B5EF4-FFF2-40B4-BE49-F238E27FC236}">
                <a16:creationId xmlns:a16="http://schemas.microsoft.com/office/drawing/2014/main" id="{98A8A12C-1898-AC49-ABBA-E97EE94E8CB8}"/>
              </a:ext>
            </a:extLst>
          </p:cNvPr>
          <p:cNvPicPr>
            <a:picLocks noChangeAspect="1"/>
          </p:cNvPicPr>
          <p:nvPr/>
        </p:nvPicPr>
        <p:blipFill>
          <a:blip r:embed="rId4"/>
          <a:stretch>
            <a:fillRect/>
          </a:stretch>
        </p:blipFill>
        <p:spPr>
          <a:xfrm>
            <a:off x="10305990" y="105992"/>
            <a:ext cx="1233879" cy="439008"/>
          </a:xfrm>
          <a:prstGeom prst="rect">
            <a:avLst/>
          </a:prstGeom>
        </p:spPr>
      </p:pic>
      <p:sp>
        <p:nvSpPr>
          <p:cNvPr id="6" name="矩形 2">
            <a:extLst>
              <a:ext uri="{FF2B5EF4-FFF2-40B4-BE49-F238E27FC236}">
                <a16:creationId xmlns:a16="http://schemas.microsoft.com/office/drawing/2014/main" id="{E7EC7FD9-8468-4D66-8695-365B767CF45C}"/>
              </a:ext>
            </a:extLst>
          </p:cNvPr>
          <p:cNvSpPr/>
          <p:nvPr/>
        </p:nvSpPr>
        <p:spPr>
          <a:xfrm>
            <a:off x="1028315" y="1302962"/>
            <a:ext cx="10667571" cy="494751"/>
          </a:xfrm>
          <a:prstGeom prst="rect">
            <a:avLst/>
          </a:prstGeom>
        </p:spPr>
        <p:txBody>
          <a:bodyPr wrap="square">
            <a:spAutoFit/>
          </a:bodyPr>
          <a:lstStyle/>
          <a:p>
            <a:pPr algn="just">
              <a:lnSpc>
                <a:spcPct val="120000"/>
              </a:lnSpc>
              <a:spcAft>
                <a:spcPts val="1200"/>
              </a:spcAft>
            </a:pPr>
            <a:endParaRPr lang="en-US" altLang="zh-TW" sz="2400" dirty="0">
              <a:solidFill>
                <a:srgbClr val="FF0000"/>
              </a:solidFill>
              <a:latin typeface="Arial" panose="020B0604020202020204" pitchFamily="34" charset="0"/>
              <a:ea typeface="標楷體" panose="03000509000000000000" pitchFamily="65" charset="-120"/>
              <a:cs typeface="Arial" panose="020B0604020202020204" pitchFamily="34" charset="0"/>
            </a:endParaRPr>
          </a:p>
        </p:txBody>
      </p:sp>
      <p:sp>
        <p:nvSpPr>
          <p:cNvPr id="8" name="TextBox 7">
            <a:extLst>
              <a:ext uri="{FF2B5EF4-FFF2-40B4-BE49-F238E27FC236}">
                <a16:creationId xmlns:a16="http://schemas.microsoft.com/office/drawing/2014/main" id="{2E44E0D3-3DC2-4323-8707-3099EB27861A}"/>
              </a:ext>
            </a:extLst>
          </p:cNvPr>
          <p:cNvSpPr txBox="1"/>
          <p:nvPr/>
        </p:nvSpPr>
        <p:spPr>
          <a:xfrm>
            <a:off x="601133" y="1490627"/>
            <a:ext cx="10938735" cy="2186624"/>
          </a:xfrm>
          <a:prstGeom prst="rect">
            <a:avLst/>
          </a:prstGeom>
          <a:noFill/>
        </p:spPr>
        <p:txBody>
          <a:bodyPr wrap="square">
            <a:spAutoFit/>
          </a:bodyPr>
          <a:lstStyle/>
          <a:p>
            <a:pPr marL="609600" marR="0" indent="-323850" algn="just">
              <a:lnSpc>
                <a:spcPct val="105000"/>
              </a:lnSpc>
              <a:spcBef>
                <a:spcPts val="0"/>
              </a:spcBef>
              <a:spcAft>
                <a:spcPts val="600"/>
              </a:spcAft>
            </a:pPr>
            <a:r>
              <a:rPr lang="en-US" sz="1800" kern="100" dirty="0">
                <a:solidFill>
                  <a:srgbClr val="333333"/>
                </a:solidFill>
                <a:effectLst/>
                <a:latin typeface="Arial" panose="020B0604020202020204" pitchFamily="34" charset="0"/>
                <a:ea typeface="DFKai-SB" panose="03000509000000000000"/>
                <a:cs typeface="Times New Roman" panose="02020603050405020304" pitchFamily="18" charset="0"/>
              </a:rPr>
              <a:t>T. J. O’Shea, T. Roy and T. C. Clancy, "Over-the-Air Deep Learning Based Radio Signal Classification," in </a:t>
            </a:r>
            <a:r>
              <a:rPr lang="en-US" sz="1800" i="1" kern="100" dirty="0">
                <a:solidFill>
                  <a:srgbClr val="000000"/>
                </a:solidFill>
                <a:effectLst/>
                <a:latin typeface="Arial" panose="020B0604020202020204" pitchFamily="34" charset="0"/>
                <a:ea typeface="DFKai-SB" panose="03000509000000000000"/>
                <a:cs typeface="Times New Roman" panose="02020603050405020304" pitchFamily="18" charset="0"/>
              </a:rPr>
              <a:t>IEEE Journal of Selected Topics in Signal Processing</a:t>
            </a:r>
            <a:r>
              <a:rPr lang="en-US" sz="1800" kern="100" dirty="0">
                <a:solidFill>
                  <a:srgbClr val="000000"/>
                </a:solidFill>
                <a:effectLst/>
                <a:latin typeface="Times New Roman" panose="02020603050405020304" pitchFamily="18" charset="0"/>
                <a:ea typeface="DFKai-SB" panose="03000509000000000000"/>
                <a:cs typeface="Times New Roman" panose="02020603050405020304" pitchFamily="18" charset="0"/>
              </a:rPr>
              <a:t>, vol. 12, no. 1, pp. 168-179, Feb. 2018, </a:t>
            </a:r>
            <a:r>
              <a:rPr lang="en-US" sz="1800" kern="100" dirty="0" err="1">
                <a:solidFill>
                  <a:srgbClr val="000000"/>
                </a:solidFill>
                <a:effectLst/>
                <a:latin typeface="Times New Roman" panose="02020603050405020304" pitchFamily="18" charset="0"/>
                <a:ea typeface="DFKai-SB" panose="03000509000000000000"/>
                <a:cs typeface="Times New Roman" panose="02020603050405020304" pitchFamily="18" charset="0"/>
              </a:rPr>
              <a:t>doi</a:t>
            </a:r>
            <a:r>
              <a:rPr lang="en-US" sz="1800" kern="100" dirty="0">
                <a:solidFill>
                  <a:srgbClr val="000000"/>
                </a:solidFill>
                <a:effectLst/>
                <a:latin typeface="Times New Roman" panose="02020603050405020304" pitchFamily="18" charset="0"/>
                <a:ea typeface="DFKai-SB" panose="03000509000000000000"/>
                <a:cs typeface="Times New Roman" panose="02020603050405020304" pitchFamily="18" charset="0"/>
              </a:rPr>
              <a:t>: 10.1109/JSTSP.2018.2797022.</a:t>
            </a:r>
          </a:p>
          <a:p>
            <a:pPr marL="609600" marR="0" indent="-323850" algn="just">
              <a:lnSpc>
                <a:spcPct val="105000"/>
              </a:lnSpc>
              <a:spcBef>
                <a:spcPts val="0"/>
              </a:spcBef>
              <a:spcAft>
                <a:spcPts val="600"/>
              </a:spcAft>
            </a:pPr>
            <a:r>
              <a:rPr lang="en-US" sz="1800" kern="100" dirty="0">
                <a:solidFill>
                  <a:srgbClr val="333333"/>
                </a:solidFill>
                <a:effectLst/>
                <a:latin typeface="Arial" panose="020B0604020202020204" pitchFamily="34" charset="0"/>
                <a:ea typeface="DFKai-SB" panose="03000509000000000000"/>
                <a:cs typeface="Times New Roman" panose="02020603050405020304" pitchFamily="18" charset="0"/>
              </a:rPr>
              <a:t>A. J. Uppal, M. Hegarty, W. </a:t>
            </a:r>
            <a:r>
              <a:rPr lang="en-US" sz="1800" kern="100" dirty="0" err="1">
                <a:solidFill>
                  <a:srgbClr val="333333"/>
                </a:solidFill>
                <a:effectLst/>
                <a:latin typeface="Arial" panose="020B0604020202020204" pitchFamily="34" charset="0"/>
                <a:ea typeface="DFKai-SB" panose="03000509000000000000"/>
                <a:cs typeface="Times New Roman" panose="02020603050405020304" pitchFamily="18" charset="0"/>
              </a:rPr>
              <a:t>Haftel</a:t>
            </a:r>
            <a:r>
              <a:rPr lang="en-US" sz="1800" kern="100" dirty="0">
                <a:solidFill>
                  <a:srgbClr val="333333"/>
                </a:solidFill>
                <a:effectLst/>
                <a:latin typeface="Arial" panose="020B0604020202020204" pitchFamily="34" charset="0"/>
                <a:ea typeface="DFKai-SB" panose="03000509000000000000"/>
                <a:cs typeface="Times New Roman" panose="02020603050405020304" pitchFamily="18" charset="0"/>
              </a:rPr>
              <a:t>, P. A. </a:t>
            </a:r>
            <a:r>
              <a:rPr lang="en-US" sz="1800" kern="100" dirty="0" err="1">
                <a:solidFill>
                  <a:srgbClr val="333333"/>
                </a:solidFill>
                <a:effectLst/>
                <a:latin typeface="Arial" panose="020B0604020202020204" pitchFamily="34" charset="0"/>
                <a:ea typeface="DFKai-SB" panose="03000509000000000000"/>
                <a:cs typeface="Times New Roman" panose="02020603050405020304" pitchFamily="18" charset="0"/>
              </a:rPr>
              <a:t>Sallee</a:t>
            </a:r>
            <a:r>
              <a:rPr lang="en-US" sz="1800" kern="100" dirty="0">
                <a:solidFill>
                  <a:srgbClr val="333333"/>
                </a:solidFill>
                <a:effectLst/>
                <a:latin typeface="Arial" panose="020B0604020202020204" pitchFamily="34" charset="0"/>
                <a:ea typeface="DFKai-SB" panose="03000509000000000000"/>
                <a:cs typeface="Times New Roman" panose="02020603050405020304" pitchFamily="18" charset="0"/>
              </a:rPr>
              <a:t>, H. Brown Cribbs and H. H. Huang, "High-Performance Deep Learning Classification for Radio Signals," </a:t>
            </a:r>
            <a:r>
              <a:rPr lang="en-US" sz="1800" i="1" kern="100" dirty="0">
                <a:solidFill>
                  <a:srgbClr val="000000"/>
                </a:solidFill>
                <a:effectLst/>
                <a:latin typeface="Arial" panose="020B0604020202020204" pitchFamily="34" charset="0"/>
                <a:ea typeface="DFKai-SB" panose="03000509000000000000"/>
                <a:cs typeface="Times New Roman" panose="02020603050405020304" pitchFamily="18" charset="0"/>
              </a:rPr>
              <a:t>2019 53rd Asilomar Conference on Signals, Systems, and Computers</a:t>
            </a:r>
            <a:r>
              <a:rPr lang="en-US" sz="1800" kern="100" dirty="0">
                <a:solidFill>
                  <a:srgbClr val="000000"/>
                </a:solidFill>
                <a:effectLst/>
                <a:latin typeface="Times New Roman" panose="02020603050405020304" pitchFamily="18" charset="0"/>
                <a:ea typeface="DFKai-SB" panose="03000509000000000000"/>
                <a:cs typeface="Times New Roman" panose="02020603050405020304" pitchFamily="18" charset="0"/>
              </a:rPr>
              <a:t>, Pacific Grove, CA, USA, 2019, pp. 1026-1029, </a:t>
            </a:r>
            <a:r>
              <a:rPr lang="en-US" sz="1800" kern="100" dirty="0" err="1">
                <a:solidFill>
                  <a:srgbClr val="000000"/>
                </a:solidFill>
                <a:effectLst/>
                <a:latin typeface="Times New Roman" panose="02020603050405020304" pitchFamily="18" charset="0"/>
                <a:ea typeface="DFKai-SB" panose="03000509000000000000"/>
                <a:cs typeface="Times New Roman" panose="02020603050405020304" pitchFamily="18" charset="0"/>
              </a:rPr>
              <a:t>doi</a:t>
            </a:r>
            <a:r>
              <a:rPr lang="en-US" sz="1800" kern="100" dirty="0">
                <a:solidFill>
                  <a:srgbClr val="000000"/>
                </a:solidFill>
                <a:effectLst/>
                <a:latin typeface="Times New Roman" panose="02020603050405020304" pitchFamily="18" charset="0"/>
                <a:ea typeface="DFKai-SB" panose="03000509000000000000"/>
                <a:cs typeface="Times New Roman" panose="02020603050405020304" pitchFamily="18" charset="0"/>
              </a:rPr>
              <a:t>: 10.1109/IEEECONF44664.2019.9048897.</a:t>
            </a:r>
          </a:p>
        </p:txBody>
      </p:sp>
    </p:spTree>
    <p:extLst>
      <p:ext uri="{BB962C8B-B14F-4D97-AF65-F5344CB8AC3E}">
        <p14:creationId xmlns:p14="http://schemas.microsoft.com/office/powerpoint/2010/main" val="36316436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5555</TotalTime>
  <Words>680</Words>
  <Application>Microsoft Office PowerPoint</Application>
  <PresentationFormat>Widescreen</PresentationFormat>
  <Paragraphs>52</Paragraphs>
  <Slides>8</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Times New Roman</vt:lpstr>
      <vt:lpstr>Tw Cen MT</vt:lpstr>
      <vt:lpstr>Verdana</vt:lpstr>
      <vt:lpstr>Office Theme</vt:lpstr>
      <vt:lpstr>Deep Learning-Based Radio Signal Classification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ARNAB: Transparent Service Continuity across Orchestrated Edge Networks</dc:title>
  <dc:creator>Osamah Ibrahiem</dc:creator>
  <cp:lastModifiedBy>胡云輝</cp:lastModifiedBy>
  <cp:revision>248</cp:revision>
  <cp:lastPrinted>2019-06-12T11:39:17Z</cp:lastPrinted>
  <dcterms:created xsi:type="dcterms:W3CDTF">2018-12-03T01:16:24Z</dcterms:created>
  <dcterms:modified xsi:type="dcterms:W3CDTF">2020-12-07T09:20:53Z</dcterms:modified>
</cp:coreProperties>
</file>

<file path=docProps/thumbnail.jpeg>
</file>